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7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6" r:id="rId19"/>
    <p:sldId id="274" r:id="rId20"/>
    <p:sldId id="275"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497" autoAdjust="0"/>
  </p:normalViewPr>
  <p:slideViewPr>
    <p:cSldViewPr snapToGrid="0">
      <p:cViewPr varScale="1">
        <p:scale>
          <a:sx n="89" d="100"/>
          <a:sy n="89" d="100"/>
        </p:scale>
        <p:origin x="13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Smith" userId="f987ba2d56df90bf" providerId="LiveId" clId="{82DCC1A7-97F0-4A2D-871C-06FFF95E13D0}"/>
    <pc:docChg chg="undo custSel addSld delSld modSld">
      <pc:chgData name="Dennis Smith" userId="f987ba2d56df90bf" providerId="LiveId" clId="{82DCC1A7-97F0-4A2D-871C-06FFF95E13D0}" dt="2021-01-21T11:21:42.048" v="1918" actId="6549"/>
      <pc:docMkLst>
        <pc:docMk/>
      </pc:docMkLst>
      <pc:sldChg chg="modSp mod">
        <pc:chgData name="Dennis Smith" userId="f987ba2d56df90bf" providerId="LiveId" clId="{82DCC1A7-97F0-4A2D-871C-06FFF95E13D0}" dt="2021-01-16T13:29:23.377" v="1912" actId="20577"/>
        <pc:sldMkLst>
          <pc:docMk/>
          <pc:sldMk cId="1911670932" sldId="256"/>
        </pc:sldMkLst>
        <pc:spChg chg="mod">
          <ac:chgData name="Dennis Smith" userId="f987ba2d56df90bf" providerId="LiveId" clId="{82DCC1A7-97F0-4A2D-871C-06FFF95E13D0}" dt="2021-01-16T13:29:23.377" v="1912" actId="20577"/>
          <ac:spMkLst>
            <pc:docMk/>
            <pc:sldMk cId="1911670932" sldId="256"/>
            <ac:spMk id="2" creationId="{74223050-FA68-4070-910B-468D898F2460}"/>
          </ac:spMkLst>
        </pc:spChg>
      </pc:sldChg>
      <pc:sldChg chg="modSp mod">
        <pc:chgData name="Dennis Smith" userId="f987ba2d56df90bf" providerId="LiveId" clId="{82DCC1A7-97F0-4A2D-871C-06FFF95E13D0}" dt="2021-01-15T15:04:26.254" v="556" actId="20577"/>
        <pc:sldMkLst>
          <pc:docMk/>
          <pc:sldMk cId="2415578277" sldId="257"/>
        </pc:sldMkLst>
        <pc:spChg chg="mod">
          <ac:chgData name="Dennis Smith" userId="f987ba2d56df90bf" providerId="LiveId" clId="{82DCC1A7-97F0-4A2D-871C-06FFF95E13D0}" dt="2021-01-15T15:04:26.254" v="556" actId="20577"/>
          <ac:spMkLst>
            <pc:docMk/>
            <pc:sldMk cId="2415578277" sldId="257"/>
            <ac:spMk id="3" creationId="{305E2E24-9B7D-4566-85DC-13DAD843D805}"/>
          </ac:spMkLst>
        </pc:spChg>
      </pc:sldChg>
      <pc:sldChg chg="modNotesTx">
        <pc:chgData name="Dennis Smith" userId="f987ba2d56df90bf" providerId="LiveId" clId="{82DCC1A7-97F0-4A2D-871C-06FFF95E13D0}" dt="2021-01-08T18:38:58.741" v="105" actId="20577"/>
        <pc:sldMkLst>
          <pc:docMk/>
          <pc:sldMk cId="2932806222" sldId="258"/>
        </pc:sldMkLst>
      </pc:sldChg>
      <pc:sldChg chg="modNotesTx">
        <pc:chgData name="Dennis Smith" userId="f987ba2d56df90bf" providerId="LiveId" clId="{82DCC1A7-97F0-4A2D-871C-06FFF95E13D0}" dt="2021-01-08T18:40:11.528" v="124" actId="20577"/>
        <pc:sldMkLst>
          <pc:docMk/>
          <pc:sldMk cId="325264170" sldId="259"/>
        </pc:sldMkLst>
      </pc:sldChg>
      <pc:sldChg chg="modNotesTx">
        <pc:chgData name="Dennis Smith" userId="f987ba2d56df90bf" providerId="LiveId" clId="{82DCC1A7-97F0-4A2D-871C-06FFF95E13D0}" dt="2021-01-08T18:41:03.923" v="125" actId="20577"/>
        <pc:sldMkLst>
          <pc:docMk/>
          <pc:sldMk cId="4145259330" sldId="260"/>
        </pc:sldMkLst>
      </pc:sldChg>
      <pc:sldChg chg="modNotesTx">
        <pc:chgData name="Dennis Smith" userId="f987ba2d56df90bf" providerId="LiveId" clId="{82DCC1A7-97F0-4A2D-871C-06FFF95E13D0}" dt="2021-01-08T18:42:11.913" v="140" actId="6549"/>
        <pc:sldMkLst>
          <pc:docMk/>
          <pc:sldMk cId="974662731" sldId="262"/>
        </pc:sldMkLst>
      </pc:sldChg>
      <pc:sldChg chg="modNotesTx">
        <pc:chgData name="Dennis Smith" userId="f987ba2d56df90bf" providerId="LiveId" clId="{82DCC1A7-97F0-4A2D-871C-06FFF95E13D0}" dt="2021-01-08T18:43:19.669" v="141" actId="20577"/>
        <pc:sldMkLst>
          <pc:docMk/>
          <pc:sldMk cId="696060437" sldId="263"/>
        </pc:sldMkLst>
      </pc:sldChg>
      <pc:sldChg chg="del">
        <pc:chgData name="Dennis Smith" userId="f987ba2d56df90bf" providerId="LiveId" clId="{82DCC1A7-97F0-4A2D-871C-06FFF95E13D0}" dt="2021-01-08T18:44:51.639" v="142" actId="47"/>
        <pc:sldMkLst>
          <pc:docMk/>
          <pc:sldMk cId="1328820207" sldId="265"/>
        </pc:sldMkLst>
      </pc:sldChg>
      <pc:sldChg chg="modNotesTx">
        <pc:chgData name="Dennis Smith" userId="f987ba2d56df90bf" providerId="LiveId" clId="{82DCC1A7-97F0-4A2D-871C-06FFF95E13D0}" dt="2021-01-08T18:45:59.452" v="143" actId="20577"/>
        <pc:sldMkLst>
          <pc:docMk/>
          <pc:sldMk cId="1179425779" sldId="267"/>
        </pc:sldMkLst>
      </pc:sldChg>
      <pc:sldChg chg="modNotesTx">
        <pc:chgData name="Dennis Smith" userId="f987ba2d56df90bf" providerId="LiveId" clId="{82DCC1A7-97F0-4A2D-871C-06FFF95E13D0}" dt="2021-01-08T18:46:14.339" v="144" actId="115"/>
        <pc:sldMkLst>
          <pc:docMk/>
          <pc:sldMk cId="1880815001" sldId="268"/>
        </pc:sldMkLst>
      </pc:sldChg>
      <pc:sldChg chg="modNotesTx">
        <pc:chgData name="Dennis Smith" userId="f987ba2d56df90bf" providerId="LiveId" clId="{82DCC1A7-97F0-4A2D-871C-06FFF95E13D0}" dt="2021-01-08T18:54:43.847" v="146" actId="6549"/>
        <pc:sldMkLst>
          <pc:docMk/>
          <pc:sldMk cId="1230850339" sldId="272"/>
        </pc:sldMkLst>
      </pc:sldChg>
      <pc:sldChg chg="modNotesTx">
        <pc:chgData name="Dennis Smith" userId="f987ba2d56df90bf" providerId="LiveId" clId="{82DCC1A7-97F0-4A2D-871C-06FFF95E13D0}" dt="2021-01-08T18:57:25.968" v="160" actId="20577"/>
        <pc:sldMkLst>
          <pc:docMk/>
          <pc:sldMk cId="3647746624" sldId="274"/>
        </pc:sldMkLst>
      </pc:sldChg>
      <pc:sldChg chg="modNotesTx">
        <pc:chgData name="Dennis Smith" userId="f987ba2d56df90bf" providerId="LiveId" clId="{82DCC1A7-97F0-4A2D-871C-06FFF95E13D0}" dt="2021-01-08T18:58:24.422" v="255" actId="20577"/>
        <pc:sldMkLst>
          <pc:docMk/>
          <pc:sldMk cId="3574028661" sldId="275"/>
        </pc:sldMkLst>
      </pc:sldChg>
      <pc:sldChg chg="modSp mod modNotesTx">
        <pc:chgData name="Dennis Smith" userId="f987ba2d56df90bf" providerId="LiveId" clId="{82DCC1A7-97F0-4A2D-871C-06FFF95E13D0}" dt="2021-01-15T15:05:06.609" v="568" actId="27636"/>
        <pc:sldMkLst>
          <pc:docMk/>
          <pc:sldMk cId="1112842039" sldId="276"/>
        </pc:sldMkLst>
        <pc:spChg chg="mod">
          <ac:chgData name="Dennis Smith" userId="f987ba2d56df90bf" providerId="LiveId" clId="{82DCC1A7-97F0-4A2D-871C-06FFF95E13D0}" dt="2021-01-15T15:05:06.609" v="568" actId="27636"/>
          <ac:spMkLst>
            <pc:docMk/>
            <pc:sldMk cId="1112842039" sldId="276"/>
            <ac:spMk id="3" creationId="{305E2E24-9B7D-4566-85DC-13DAD843D805}"/>
          </ac:spMkLst>
        </pc:spChg>
      </pc:sldChg>
      <pc:sldChg chg="modSp mod">
        <pc:chgData name="Dennis Smith" userId="f987ba2d56df90bf" providerId="LiveId" clId="{82DCC1A7-97F0-4A2D-871C-06FFF95E13D0}" dt="2021-01-15T15:05:00.280" v="566" actId="27636"/>
        <pc:sldMkLst>
          <pc:docMk/>
          <pc:sldMk cId="331495290" sldId="277"/>
        </pc:sldMkLst>
        <pc:spChg chg="mod">
          <ac:chgData name="Dennis Smith" userId="f987ba2d56df90bf" providerId="LiveId" clId="{82DCC1A7-97F0-4A2D-871C-06FFF95E13D0}" dt="2021-01-15T15:05:00.280" v="566" actId="27636"/>
          <ac:spMkLst>
            <pc:docMk/>
            <pc:sldMk cId="331495290" sldId="277"/>
            <ac:spMk id="3" creationId="{305E2E24-9B7D-4566-85DC-13DAD843D805}"/>
          </ac:spMkLst>
        </pc:spChg>
      </pc:sldChg>
      <pc:sldChg chg="modNotesTx">
        <pc:chgData name="Dennis Smith" userId="f987ba2d56df90bf" providerId="LiveId" clId="{82DCC1A7-97F0-4A2D-871C-06FFF95E13D0}" dt="2021-01-08T19:22:32.426" v="350" actId="20577"/>
        <pc:sldMkLst>
          <pc:docMk/>
          <pc:sldMk cId="3546038101" sldId="279"/>
        </pc:sldMkLst>
      </pc:sldChg>
      <pc:sldChg chg="modNotesTx">
        <pc:chgData name="Dennis Smith" userId="f987ba2d56df90bf" providerId="LiveId" clId="{82DCC1A7-97F0-4A2D-871C-06FFF95E13D0}" dt="2021-01-08T19:24:00.751" v="352" actId="20577"/>
        <pc:sldMkLst>
          <pc:docMk/>
          <pc:sldMk cId="1685023401" sldId="281"/>
        </pc:sldMkLst>
      </pc:sldChg>
      <pc:sldChg chg="modNotesTx">
        <pc:chgData name="Dennis Smith" userId="f987ba2d56df90bf" providerId="LiveId" clId="{82DCC1A7-97F0-4A2D-871C-06FFF95E13D0}" dt="2021-01-08T19:26:32.614" v="366" actId="20577"/>
        <pc:sldMkLst>
          <pc:docMk/>
          <pc:sldMk cId="4064648535" sldId="282"/>
        </pc:sldMkLst>
      </pc:sldChg>
      <pc:sldChg chg="modSp add mod">
        <pc:chgData name="Dennis Smith" userId="f987ba2d56df90bf" providerId="LiveId" clId="{82DCC1A7-97F0-4A2D-871C-06FFF95E13D0}" dt="2021-01-15T15:04:54.649" v="564" actId="27636"/>
        <pc:sldMkLst>
          <pc:docMk/>
          <pc:sldMk cId="445825357" sldId="288"/>
        </pc:sldMkLst>
        <pc:spChg chg="mod">
          <ac:chgData name="Dennis Smith" userId="f987ba2d56df90bf" providerId="LiveId" clId="{82DCC1A7-97F0-4A2D-871C-06FFF95E13D0}" dt="2021-01-15T15:04:54.649" v="564" actId="27636"/>
          <ac:spMkLst>
            <pc:docMk/>
            <pc:sldMk cId="445825357" sldId="288"/>
            <ac:spMk id="3" creationId="{305E2E24-9B7D-4566-85DC-13DAD843D805}"/>
          </ac:spMkLst>
        </pc:spChg>
      </pc:sldChg>
      <pc:sldChg chg="addSp delSp modSp add mod modNotesTx">
        <pc:chgData name="Dennis Smith" userId="f987ba2d56df90bf" providerId="LiveId" clId="{82DCC1A7-97F0-4A2D-871C-06FFF95E13D0}" dt="2021-01-08T20:01:55.097" v="434" actId="6549"/>
        <pc:sldMkLst>
          <pc:docMk/>
          <pc:sldMk cId="1693400291" sldId="289"/>
        </pc:sldMkLst>
        <pc:spChg chg="mod">
          <ac:chgData name="Dennis Smith" userId="f987ba2d56df90bf" providerId="LiveId" clId="{82DCC1A7-97F0-4A2D-871C-06FFF95E13D0}" dt="2021-01-08T19:55:03.232" v="386" actId="20577"/>
          <ac:spMkLst>
            <pc:docMk/>
            <pc:sldMk cId="1693400291" sldId="289"/>
            <ac:spMk id="2" creationId="{DC50CB4B-F678-48C1-A894-C8CFA10B45A7}"/>
          </ac:spMkLst>
        </pc:spChg>
        <pc:spChg chg="mod">
          <ac:chgData name="Dennis Smith" userId="f987ba2d56df90bf" providerId="LiveId" clId="{82DCC1A7-97F0-4A2D-871C-06FFF95E13D0}" dt="2021-01-08T20:01:40.402" v="430"/>
          <ac:spMkLst>
            <pc:docMk/>
            <pc:sldMk cId="1693400291" sldId="289"/>
            <ac:spMk id="3" creationId="{F50030E0-17C0-437D-AC16-678B5CE0CA2B}"/>
          </ac:spMkLst>
        </pc:spChg>
        <pc:spChg chg="add del">
          <ac:chgData name="Dennis Smith" userId="f987ba2d56df90bf" providerId="LiveId" clId="{82DCC1A7-97F0-4A2D-871C-06FFF95E13D0}" dt="2021-01-08T19:56:04.299" v="391" actId="22"/>
          <ac:spMkLst>
            <pc:docMk/>
            <pc:sldMk cId="1693400291" sldId="289"/>
            <ac:spMk id="7" creationId="{533FAD29-0CB3-4FCC-9E41-E4C0F2F6E8C4}"/>
          </ac:spMkLst>
        </pc:spChg>
        <pc:spChg chg="add mod">
          <ac:chgData name="Dennis Smith" userId="f987ba2d56df90bf" providerId="LiveId" clId="{82DCC1A7-97F0-4A2D-871C-06FFF95E13D0}" dt="2021-01-08T20:01:55.097" v="434" actId="6549"/>
          <ac:spMkLst>
            <pc:docMk/>
            <pc:sldMk cId="1693400291" sldId="289"/>
            <ac:spMk id="11" creationId="{F7AE45A6-9767-4B99-9D09-C088D3030FDB}"/>
          </ac:spMkLst>
        </pc:spChg>
        <pc:picChg chg="add del">
          <ac:chgData name="Dennis Smith" userId="f987ba2d56df90bf" providerId="LiveId" clId="{82DCC1A7-97F0-4A2D-871C-06FFF95E13D0}" dt="2021-01-08T19:55:50.720" v="389" actId="478"/>
          <ac:picMkLst>
            <pc:docMk/>
            <pc:sldMk cId="1693400291" sldId="289"/>
            <ac:picMk id="4" creationId="{F6E7B63F-045A-46BB-B59A-2E107CFF6AB3}"/>
          </ac:picMkLst>
        </pc:picChg>
        <pc:picChg chg="del">
          <ac:chgData name="Dennis Smith" userId="f987ba2d56df90bf" providerId="LiveId" clId="{82DCC1A7-97F0-4A2D-871C-06FFF95E13D0}" dt="2021-01-08T19:55:05.768" v="387" actId="478"/>
          <ac:picMkLst>
            <pc:docMk/>
            <pc:sldMk cId="1693400291" sldId="289"/>
            <ac:picMk id="5" creationId="{1E0F4542-5812-4CB2-9E83-D023B7A7D289}"/>
          </ac:picMkLst>
        </pc:picChg>
        <pc:picChg chg="add mod">
          <ac:chgData name="Dennis Smith" userId="f987ba2d56df90bf" providerId="LiveId" clId="{82DCC1A7-97F0-4A2D-871C-06FFF95E13D0}" dt="2021-01-08T19:56:33.687" v="395" actId="14100"/>
          <ac:picMkLst>
            <pc:docMk/>
            <pc:sldMk cId="1693400291" sldId="289"/>
            <ac:picMk id="9" creationId="{403288DF-6BA8-4AAA-943F-F00B3D9ADE54}"/>
          </ac:picMkLst>
        </pc:picChg>
      </pc:sldChg>
      <pc:sldChg chg="addSp delSp modSp add mod modNotesTx">
        <pc:chgData name="Dennis Smith" userId="f987ba2d56df90bf" providerId="LiveId" clId="{82DCC1A7-97F0-4A2D-871C-06FFF95E13D0}" dt="2021-01-08T20:02:17.297" v="438" actId="6549"/>
        <pc:sldMkLst>
          <pc:docMk/>
          <pc:sldMk cId="3670357705" sldId="290"/>
        </pc:sldMkLst>
        <pc:spChg chg="mod">
          <ac:chgData name="Dennis Smith" userId="f987ba2d56df90bf" providerId="LiveId" clId="{82DCC1A7-97F0-4A2D-871C-06FFF95E13D0}" dt="2021-01-08T19:58:31.170" v="401"/>
          <ac:spMkLst>
            <pc:docMk/>
            <pc:sldMk cId="3670357705" sldId="290"/>
            <ac:spMk id="3" creationId="{F50030E0-17C0-437D-AC16-678B5CE0CA2B}"/>
          </ac:spMkLst>
        </pc:spChg>
        <pc:spChg chg="add mod">
          <ac:chgData name="Dennis Smith" userId="f987ba2d56df90bf" providerId="LiveId" clId="{82DCC1A7-97F0-4A2D-871C-06FFF95E13D0}" dt="2021-01-08T20:02:17.297" v="438" actId="6549"/>
          <ac:spMkLst>
            <pc:docMk/>
            <pc:sldMk cId="3670357705" sldId="290"/>
            <ac:spMk id="8" creationId="{62F93A81-DFD6-4F5A-9E5C-812869077A27}"/>
          </ac:spMkLst>
        </pc:spChg>
        <pc:picChg chg="add mod">
          <ac:chgData name="Dennis Smith" userId="f987ba2d56df90bf" providerId="LiveId" clId="{82DCC1A7-97F0-4A2D-871C-06FFF95E13D0}" dt="2021-01-08T19:59:05.031" v="407" actId="14100"/>
          <ac:picMkLst>
            <pc:docMk/>
            <pc:sldMk cId="3670357705" sldId="290"/>
            <ac:picMk id="5" creationId="{BB7C3372-01A8-4D5A-8368-C2FAD60D4121}"/>
          </ac:picMkLst>
        </pc:picChg>
        <pc:picChg chg="del">
          <ac:chgData name="Dennis Smith" userId="f987ba2d56df90bf" providerId="LiveId" clId="{82DCC1A7-97F0-4A2D-871C-06FFF95E13D0}" dt="2021-01-08T19:58:33.584" v="402" actId="478"/>
          <ac:picMkLst>
            <pc:docMk/>
            <pc:sldMk cId="3670357705" sldId="290"/>
            <ac:picMk id="9" creationId="{403288DF-6BA8-4AAA-943F-F00B3D9ADE54}"/>
          </ac:picMkLst>
        </pc:picChg>
      </pc:sldChg>
      <pc:sldChg chg="addSp delSp modSp add mod modNotesTx">
        <pc:chgData name="Dennis Smith" userId="f987ba2d56df90bf" providerId="LiveId" clId="{82DCC1A7-97F0-4A2D-871C-06FFF95E13D0}" dt="2021-01-08T20:01:23.374" v="428" actId="1076"/>
        <pc:sldMkLst>
          <pc:docMk/>
          <pc:sldMk cId="1632186060" sldId="291"/>
        </pc:sldMkLst>
        <pc:spChg chg="mod">
          <ac:chgData name="Dennis Smith" userId="f987ba2d56df90bf" providerId="LiveId" clId="{82DCC1A7-97F0-4A2D-871C-06FFF95E13D0}" dt="2021-01-08T19:59:57.856" v="411"/>
          <ac:spMkLst>
            <pc:docMk/>
            <pc:sldMk cId="1632186060" sldId="291"/>
            <ac:spMk id="3" creationId="{F50030E0-17C0-437D-AC16-678B5CE0CA2B}"/>
          </ac:spMkLst>
        </pc:spChg>
        <pc:spChg chg="add mod">
          <ac:chgData name="Dennis Smith" userId="f987ba2d56df90bf" providerId="LiveId" clId="{82DCC1A7-97F0-4A2D-871C-06FFF95E13D0}" dt="2021-01-08T20:01:23.374" v="428" actId="1076"/>
          <ac:spMkLst>
            <pc:docMk/>
            <pc:sldMk cId="1632186060" sldId="291"/>
            <ac:spMk id="8" creationId="{9A9F65D3-C83F-4182-9CA7-0FF073AF20BD}"/>
          </ac:spMkLst>
        </pc:spChg>
        <pc:picChg chg="del">
          <ac:chgData name="Dennis Smith" userId="f987ba2d56df90bf" providerId="LiveId" clId="{82DCC1A7-97F0-4A2D-871C-06FFF95E13D0}" dt="2021-01-08T19:59:59.869" v="412" actId="478"/>
          <ac:picMkLst>
            <pc:docMk/>
            <pc:sldMk cId="1632186060" sldId="291"/>
            <ac:picMk id="5" creationId="{BB7C3372-01A8-4D5A-8368-C2FAD60D4121}"/>
          </ac:picMkLst>
        </pc:picChg>
        <pc:picChg chg="add mod">
          <ac:chgData name="Dennis Smith" userId="f987ba2d56df90bf" providerId="LiveId" clId="{82DCC1A7-97F0-4A2D-871C-06FFF95E13D0}" dt="2021-01-08T20:00:11.784" v="415" actId="1076"/>
          <ac:picMkLst>
            <pc:docMk/>
            <pc:sldMk cId="1632186060" sldId="291"/>
            <ac:picMk id="6" creationId="{64B0A588-BD32-4288-B1BC-FBD23EC03FC6}"/>
          </ac:picMkLst>
        </pc:picChg>
      </pc:sldChg>
      <pc:sldChg chg="addSp delSp modSp add mod modNotesTx">
        <pc:chgData name="Dennis Smith" userId="f987ba2d56df90bf" providerId="LiveId" clId="{82DCC1A7-97F0-4A2D-871C-06FFF95E13D0}" dt="2021-01-08T20:04:45.161" v="457" actId="6549"/>
        <pc:sldMkLst>
          <pc:docMk/>
          <pc:sldMk cId="2398619542" sldId="292"/>
        </pc:sldMkLst>
        <pc:spChg chg="mod">
          <ac:chgData name="Dennis Smith" userId="f987ba2d56df90bf" providerId="LiveId" clId="{82DCC1A7-97F0-4A2D-871C-06FFF95E13D0}" dt="2021-01-08T20:03:07.083" v="443"/>
          <ac:spMkLst>
            <pc:docMk/>
            <pc:sldMk cId="2398619542" sldId="292"/>
            <ac:spMk id="3" creationId="{F50030E0-17C0-437D-AC16-678B5CE0CA2B}"/>
          </ac:spMkLst>
        </pc:spChg>
        <pc:spChg chg="del">
          <ac:chgData name="Dennis Smith" userId="f987ba2d56df90bf" providerId="LiveId" clId="{82DCC1A7-97F0-4A2D-871C-06FFF95E13D0}" dt="2021-01-08T20:02:47.696" v="440" actId="478"/>
          <ac:spMkLst>
            <pc:docMk/>
            <pc:sldMk cId="2398619542" sldId="292"/>
            <ac:spMk id="8" creationId="{9A9F65D3-C83F-4182-9CA7-0FF073AF20BD}"/>
          </ac:spMkLst>
        </pc:spChg>
        <pc:spChg chg="add mod">
          <ac:chgData name="Dennis Smith" userId="f987ba2d56df90bf" providerId="LiveId" clId="{82DCC1A7-97F0-4A2D-871C-06FFF95E13D0}" dt="2021-01-08T20:04:45.161" v="457" actId="6549"/>
          <ac:spMkLst>
            <pc:docMk/>
            <pc:sldMk cId="2398619542" sldId="292"/>
            <ac:spMk id="9" creationId="{8F84E6EA-2813-4407-B3A1-93994BB3964C}"/>
          </ac:spMkLst>
        </pc:spChg>
        <pc:picChg chg="add mod">
          <ac:chgData name="Dennis Smith" userId="f987ba2d56df90bf" providerId="LiveId" clId="{82DCC1A7-97F0-4A2D-871C-06FFF95E13D0}" dt="2021-01-08T20:03:20.603" v="446" actId="14100"/>
          <ac:picMkLst>
            <pc:docMk/>
            <pc:sldMk cId="2398619542" sldId="292"/>
            <ac:picMk id="5" creationId="{C8F1D310-6EF4-4237-A1B3-2AD5EE520F69}"/>
          </ac:picMkLst>
        </pc:picChg>
        <pc:picChg chg="del">
          <ac:chgData name="Dennis Smith" userId="f987ba2d56df90bf" providerId="LiveId" clId="{82DCC1A7-97F0-4A2D-871C-06FFF95E13D0}" dt="2021-01-08T20:02:52.072" v="441" actId="478"/>
          <ac:picMkLst>
            <pc:docMk/>
            <pc:sldMk cId="2398619542" sldId="292"/>
            <ac:picMk id="6" creationId="{64B0A588-BD32-4288-B1BC-FBD23EC03FC6}"/>
          </ac:picMkLst>
        </pc:picChg>
      </pc:sldChg>
      <pc:sldChg chg="addSp delSp modSp add mod modNotesTx">
        <pc:chgData name="Dennis Smith" userId="f987ba2d56df90bf" providerId="LiveId" clId="{82DCC1A7-97F0-4A2D-871C-06FFF95E13D0}" dt="2021-01-08T20:06:24.938" v="471"/>
        <pc:sldMkLst>
          <pc:docMk/>
          <pc:sldMk cId="2927959326" sldId="293"/>
        </pc:sldMkLst>
        <pc:spChg chg="mod">
          <ac:chgData name="Dennis Smith" userId="f987ba2d56df90bf" providerId="LiveId" clId="{82DCC1A7-97F0-4A2D-871C-06FFF95E13D0}" dt="2021-01-08T20:05:21.993" v="460"/>
          <ac:spMkLst>
            <pc:docMk/>
            <pc:sldMk cId="2927959326" sldId="293"/>
            <ac:spMk id="3" creationId="{F50030E0-17C0-437D-AC16-678B5CE0CA2B}"/>
          </ac:spMkLst>
        </pc:spChg>
        <pc:spChg chg="add mod">
          <ac:chgData name="Dennis Smith" userId="f987ba2d56df90bf" providerId="LiveId" clId="{82DCC1A7-97F0-4A2D-871C-06FFF95E13D0}" dt="2021-01-08T20:05:39.366" v="465" actId="1076"/>
          <ac:spMkLst>
            <pc:docMk/>
            <pc:sldMk cId="2927959326" sldId="293"/>
            <ac:spMk id="6" creationId="{F184730C-E25F-4C44-BEAB-D37A29B69706}"/>
          </ac:spMkLst>
        </pc:spChg>
        <pc:picChg chg="del">
          <ac:chgData name="Dennis Smith" userId="f987ba2d56df90bf" providerId="LiveId" clId="{82DCC1A7-97F0-4A2D-871C-06FFF95E13D0}" dt="2021-01-08T20:04:12.680" v="450" actId="478"/>
          <ac:picMkLst>
            <pc:docMk/>
            <pc:sldMk cId="2927959326" sldId="293"/>
            <ac:picMk id="5" creationId="{C8F1D310-6EF4-4237-A1B3-2AD5EE520F69}"/>
          </ac:picMkLst>
        </pc:picChg>
        <pc:picChg chg="add mod">
          <ac:chgData name="Dennis Smith" userId="f987ba2d56df90bf" providerId="LiveId" clId="{82DCC1A7-97F0-4A2D-871C-06FFF95E13D0}" dt="2021-01-08T20:05:55.868" v="468" actId="14100"/>
          <ac:picMkLst>
            <pc:docMk/>
            <pc:sldMk cId="2927959326" sldId="293"/>
            <ac:picMk id="8" creationId="{360FA01A-C1F6-4791-A564-E99DFA40FEB6}"/>
          </ac:picMkLst>
        </pc:picChg>
      </pc:sldChg>
      <pc:sldChg chg="addSp delSp modSp add mod modNotesTx">
        <pc:chgData name="Dennis Smith" userId="f987ba2d56df90bf" providerId="LiveId" clId="{82DCC1A7-97F0-4A2D-871C-06FFF95E13D0}" dt="2021-01-08T20:10:14.788" v="506" actId="113"/>
        <pc:sldMkLst>
          <pc:docMk/>
          <pc:sldMk cId="3069668450" sldId="294"/>
        </pc:sldMkLst>
        <pc:spChg chg="mod">
          <ac:chgData name="Dennis Smith" userId="f987ba2d56df90bf" providerId="LiveId" clId="{82DCC1A7-97F0-4A2D-871C-06FFF95E13D0}" dt="2021-01-08T20:10:14.788" v="506" actId="113"/>
          <ac:spMkLst>
            <pc:docMk/>
            <pc:sldMk cId="3069668450" sldId="294"/>
            <ac:spMk id="3" creationId="{F50030E0-17C0-437D-AC16-678B5CE0CA2B}"/>
          </ac:spMkLst>
        </pc:spChg>
        <pc:spChg chg="del mod">
          <ac:chgData name="Dennis Smith" userId="f987ba2d56df90bf" providerId="LiveId" clId="{82DCC1A7-97F0-4A2D-871C-06FFF95E13D0}" dt="2021-01-08T20:06:46.216" v="475" actId="478"/>
          <ac:spMkLst>
            <pc:docMk/>
            <pc:sldMk cId="3069668450" sldId="294"/>
            <ac:spMk id="6" creationId="{F184730C-E25F-4C44-BEAB-D37A29B69706}"/>
          </ac:spMkLst>
        </pc:spChg>
        <pc:spChg chg="add mod">
          <ac:chgData name="Dennis Smith" userId="f987ba2d56df90bf" providerId="LiveId" clId="{82DCC1A7-97F0-4A2D-871C-06FFF95E13D0}" dt="2021-01-08T20:08:05.977" v="488" actId="1076"/>
          <ac:spMkLst>
            <pc:docMk/>
            <pc:sldMk cId="3069668450" sldId="294"/>
            <ac:spMk id="9" creationId="{159AA3EF-1193-48BB-8C68-572F780092D8}"/>
          </ac:spMkLst>
        </pc:spChg>
        <pc:picChg chg="add mod">
          <ac:chgData name="Dennis Smith" userId="f987ba2d56df90bf" providerId="LiveId" clId="{82DCC1A7-97F0-4A2D-871C-06FFF95E13D0}" dt="2021-01-08T20:07:59.306" v="487" actId="1076"/>
          <ac:picMkLst>
            <pc:docMk/>
            <pc:sldMk cId="3069668450" sldId="294"/>
            <ac:picMk id="5" creationId="{F5C06315-7E52-4624-9233-B6F50C73CB98}"/>
          </ac:picMkLst>
        </pc:picChg>
        <pc:picChg chg="del">
          <ac:chgData name="Dennis Smith" userId="f987ba2d56df90bf" providerId="LiveId" clId="{82DCC1A7-97F0-4A2D-871C-06FFF95E13D0}" dt="2021-01-08T20:06:47.535" v="476" actId="478"/>
          <ac:picMkLst>
            <pc:docMk/>
            <pc:sldMk cId="3069668450" sldId="294"/>
            <ac:picMk id="8" creationId="{360FA01A-C1F6-4791-A564-E99DFA40FEB6}"/>
          </ac:picMkLst>
        </pc:picChg>
      </pc:sldChg>
      <pc:sldChg chg="add del">
        <pc:chgData name="Dennis Smith" userId="f987ba2d56df90bf" providerId="LiveId" clId="{82DCC1A7-97F0-4A2D-871C-06FFF95E13D0}" dt="2021-01-08T20:10:26.920" v="507" actId="47"/>
        <pc:sldMkLst>
          <pc:docMk/>
          <pc:sldMk cId="99124729" sldId="295"/>
        </pc:sldMkLst>
      </pc:sldChg>
      <pc:sldChg chg="addSp delSp modSp add mod modNotesTx">
        <pc:chgData name="Dennis Smith" userId="f987ba2d56df90bf" providerId="LiveId" clId="{82DCC1A7-97F0-4A2D-871C-06FFF95E13D0}" dt="2021-01-21T11:21:42.048" v="1918" actId="6549"/>
        <pc:sldMkLst>
          <pc:docMk/>
          <pc:sldMk cId="2605204089" sldId="295"/>
        </pc:sldMkLst>
        <pc:spChg chg="mod">
          <ac:chgData name="Dennis Smith" userId="f987ba2d56df90bf" providerId="LiveId" clId="{82DCC1A7-97F0-4A2D-871C-06FFF95E13D0}" dt="2021-01-08T20:10:44.745" v="509"/>
          <ac:spMkLst>
            <pc:docMk/>
            <pc:sldMk cId="2605204089" sldId="295"/>
            <ac:spMk id="3" creationId="{F50030E0-17C0-437D-AC16-678B5CE0CA2B}"/>
          </ac:spMkLst>
        </pc:spChg>
        <pc:spChg chg="del">
          <ac:chgData name="Dennis Smith" userId="f987ba2d56df90bf" providerId="LiveId" clId="{82DCC1A7-97F0-4A2D-871C-06FFF95E13D0}" dt="2021-01-08T20:10:49.856" v="510" actId="478"/>
          <ac:spMkLst>
            <pc:docMk/>
            <pc:sldMk cId="2605204089" sldId="295"/>
            <ac:spMk id="9" creationId="{159AA3EF-1193-48BB-8C68-572F780092D8}"/>
          </ac:spMkLst>
        </pc:spChg>
        <pc:spChg chg="add mod">
          <ac:chgData name="Dennis Smith" userId="f987ba2d56df90bf" providerId="LiveId" clId="{82DCC1A7-97F0-4A2D-871C-06FFF95E13D0}" dt="2021-01-21T11:21:42.048" v="1918" actId="6549"/>
          <ac:spMkLst>
            <pc:docMk/>
            <pc:sldMk cId="2605204089" sldId="295"/>
            <ac:spMk id="10" creationId="{F43C79CB-8C70-4DC8-9BE7-1304EC34561F}"/>
          </ac:spMkLst>
        </pc:spChg>
        <pc:picChg chg="del">
          <ac:chgData name="Dennis Smith" userId="f987ba2d56df90bf" providerId="LiveId" clId="{82DCC1A7-97F0-4A2D-871C-06FFF95E13D0}" dt="2021-01-08T20:10:50.704" v="511" actId="478"/>
          <ac:picMkLst>
            <pc:docMk/>
            <pc:sldMk cId="2605204089" sldId="295"/>
            <ac:picMk id="5" creationId="{F5C06315-7E52-4624-9233-B6F50C73CB98}"/>
          </ac:picMkLst>
        </pc:picChg>
        <pc:picChg chg="add mod">
          <ac:chgData name="Dennis Smith" userId="f987ba2d56df90bf" providerId="LiveId" clId="{82DCC1A7-97F0-4A2D-871C-06FFF95E13D0}" dt="2021-01-08T20:11:20.450" v="517" actId="1076"/>
          <ac:picMkLst>
            <pc:docMk/>
            <pc:sldMk cId="2605204089" sldId="295"/>
            <ac:picMk id="6" creationId="{2B0C6C44-6596-486C-86C4-1CC2F323E21E}"/>
          </ac:picMkLst>
        </pc:picChg>
      </pc:sldChg>
      <pc:sldChg chg="modSp add mod">
        <pc:chgData name="Dennis Smith" userId="f987ba2d56df90bf" providerId="LiveId" clId="{82DCC1A7-97F0-4A2D-871C-06FFF95E13D0}" dt="2021-01-15T15:05:24.392" v="571" actId="113"/>
        <pc:sldMkLst>
          <pc:docMk/>
          <pc:sldMk cId="2568287339" sldId="296"/>
        </pc:sldMkLst>
        <pc:spChg chg="mod">
          <ac:chgData name="Dennis Smith" userId="f987ba2d56df90bf" providerId="LiveId" clId="{82DCC1A7-97F0-4A2D-871C-06FFF95E13D0}" dt="2021-01-15T15:05:24.392" v="571" actId="113"/>
          <ac:spMkLst>
            <pc:docMk/>
            <pc:sldMk cId="2568287339" sldId="296"/>
            <ac:spMk id="3" creationId="{305E2E24-9B7D-4566-85DC-13DAD843D805}"/>
          </ac:spMkLst>
        </pc:spChg>
      </pc:sldChg>
      <pc:sldChg chg="delSp modSp add mod modAnim modNotesTx">
        <pc:chgData name="Dennis Smith" userId="f987ba2d56df90bf" providerId="LiveId" clId="{82DCC1A7-97F0-4A2D-871C-06FFF95E13D0}" dt="2021-01-19T01:34:25.575" v="1916" actId="20577"/>
        <pc:sldMkLst>
          <pc:docMk/>
          <pc:sldMk cId="1711785019" sldId="297"/>
        </pc:sldMkLst>
        <pc:spChg chg="mod">
          <ac:chgData name="Dennis Smith" userId="f987ba2d56df90bf" providerId="LiveId" clId="{82DCC1A7-97F0-4A2D-871C-06FFF95E13D0}" dt="2021-01-15T15:06:06.294" v="602" actId="6549"/>
          <ac:spMkLst>
            <pc:docMk/>
            <pc:sldMk cId="1711785019" sldId="297"/>
            <ac:spMk id="2" creationId="{DC50CB4B-F678-48C1-A894-C8CFA10B45A7}"/>
          </ac:spMkLst>
        </pc:spChg>
        <pc:spChg chg="mod">
          <ac:chgData name="Dennis Smith" userId="f987ba2d56df90bf" providerId="LiveId" clId="{82DCC1A7-97F0-4A2D-871C-06FFF95E13D0}" dt="2021-01-19T01:34:25.575" v="1916" actId="20577"/>
          <ac:spMkLst>
            <pc:docMk/>
            <pc:sldMk cId="1711785019" sldId="297"/>
            <ac:spMk id="3" creationId="{F50030E0-17C0-437D-AC16-678B5CE0CA2B}"/>
          </ac:spMkLst>
        </pc:spChg>
        <pc:spChg chg="del mod">
          <ac:chgData name="Dennis Smith" userId="f987ba2d56df90bf" providerId="LiveId" clId="{82DCC1A7-97F0-4A2D-871C-06FFF95E13D0}" dt="2021-01-15T15:06:19.422" v="605" actId="478"/>
          <ac:spMkLst>
            <pc:docMk/>
            <pc:sldMk cId="1711785019" sldId="297"/>
            <ac:spMk id="10" creationId="{F43C79CB-8C70-4DC8-9BE7-1304EC34561F}"/>
          </ac:spMkLst>
        </pc:spChg>
        <pc:picChg chg="del">
          <ac:chgData name="Dennis Smith" userId="f987ba2d56df90bf" providerId="LiveId" clId="{82DCC1A7-97F0-4A2D-871C-06FFF95E13D0}" dt="2021-01-15T15:06:13.440" v="603" actId="478"/>
          <ac:picMkLst>
            <pc:docMk/>
            <pc:sldMk cId="1711785019" sldId="297"/>
            <ac:picMk id="6" creationId="{2B0C6C44-6596-486C-86C4-1CC2F323E21E}"/>
          </ac:picMkLst>
        </pc:picChg>
      </pc:sldChg>
      <pc:sldChg chg="modSp add modAnim modNotesTx">
        <pc:chgData name="Dennis Smith" userId="f987ba2d56df90bf" providerId="LiveId" clId="{82DCC1A7-97F0-4A2D-871C-06FFF95E13D0}" dt="2021-01-15T15:23:28.078" v="1889" actId="6549"/>
        <pc:sldMkLst>
          <pc:docMk/>
          <pc:sldMk cId="3359635426" sldId="298"/>
        </pc:sldMkLst>
        <pc:spChg chg="mod">
          <ac:chgData name="Dennis Smith" userId="f987ba2d56df90bf" providerId="LiveId" clId="{82DCC1A7-97F0-4A2D-871C-06FFF95E13D0}" dt="2021-01-15T15:15:26.854" v="1442" actId="113"/>
          <ac:spMkLst>
            <pc:docMk/>
            <pc:sldMk cId="3359635426" sldId="298"/>
            <ac:spMk id="3" creationId="{F50030E0-17C0-437D-AC16-678B5CE0CA2B}"/>
          </ac:spMkLst>
        </pc:spChg>
      </pc:sldChg>
      <pc:sldChg chg="modSp add modAnim modNotesTx">
        <pc:chgData name="Dennis Smith" userId="f987ba2d56df90bf" providerId="LiveId" clId="{82DCC1A7-97F0-4A2D-871C-06FFF95E13D0}" dt="2021-01-15T15:23:31.885" v="1890" actId="6549"/>
        <pc:sldMkLst>
          <pc:docMk/>
          <pc:sldMk cId="1848535677" sldId="299"/>
        </pc:sldMkLst>
        <pc:spChg chg="mod">
          <ac:chgData name="Dennis Smith" userId="f987ba2d56df90bf" providerId="LiveId" clId="{82DCC1A7-97F0-4A2D-871C-06FFF95E13D0}" dt="2021-01-15T15:20:44.450" v="1738"/>
          <ac:spMkLst>
            <pc:docMk/>
            <pc:sldMk cId="1848535677" sldId="299"/>
            <ac:spMk id="3" creationId="{F50030E0-17C0-437D-AC16-678B5CE0CA2B}"/>
          </ac:spMkLst>
        </pc:spChg>
      </pc:sldChg>
      <pc:sldChg chg="modSp add modAnim modNotesTx">
        <pc:chgData name="Dennis Smith" userId="f987ba2d56df90bf" providerId="LiveId" clId="{82DCC1A7-97F0-4A2D-871C-06FFF95E13D0}" dt="2021-01-15T15:23:34.844" v="1891" actId="6549"/>
        <pc:sldMkLst>
          <pc:docMk/>
          <pc:sldMk cId="451546016" sldId="300"/>
        </pc:sldMkLst>
        <pc:spChg chg="mod">
          <ac:chgData name="Dennis Smith" userId="f987ba2d56df90bf" providerId="LiveId" clId="{82DCC1A7-97F0-4A2D-871C-06FFF95E13D0}" dt="2021-01-15T15:20:47.634" v="1739"/>
          <ac:spMkLst>
            <pc:docMk/>
            <pc:sldMk cId="451546016" sldId="300"/>
            <ac:spMk id="3" creationId="{F50030E0-17C0-437D-AC16-678B5CE0CA2B}"/>
          </ac:spMkLst>
        </pc:spChg>
      </pc:sldChg>
      <pc:sldChg chg="modSp add modAnim modNotesTx">
        <pc:chgData name="Dennis Smith" userId="f987ba2d56df90bf" providerId="LiveId" clId="{82DCC1A7-97F0-4A2D-871C-06FFF95E13D0}" dt="2021-01-15T15:23:38.381" v="1892" actId="6549"/>
        <pc:sldMkLst>
          <pc:docMk/>
          <pc:sldMk cId="3615255672" sldId="301"/>
        </pc:sldMkLst>
        <pc:spChg chg="mod">
          <ac:chgData name="Dennis Smith" userId="f987ba2d56df90bf" providerId="LiveId" clId="{82DCC1A7-97F0-4A2D-871C-06FFF95E13D0}" dt="2021-01-15T15:23:07.732" v="1886" actId="114"/>
          <ac:spMkLst>
            <pc:docMk/>
            <pc:sldMk cId="3615255672" sldId="301"/>
            <ac:spMk id="3" creationId="{F50030E0-17C0-437D-AC16-678B5CE0CA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58CB0-9A8D-4EC4-BA7D-23F8404D9175}"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4137B-057F-47FE-8B33-BCC228F1CC27}" type="slidenum">
              <a:rPr lang="en-US" smtClean="0"/>
              <a:t>‹#›</a:t>
            </a:fld>
            <a:endParaRPr lang="en-US"/>
          </a:p>
        </p:txBody>
      </p:sp>
    </p:spTree>
    <p:extLst>
      <p:ext uri="{BB962C8B-B14F-4D97-AF65-F5344CB8AC3E}">
        <p14:creationId xmlns:p14="http://schemas.microsoft.com/office/powerpoint/2010/main" val="305879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lick.linksynergy.com/deeplink?id=kXQk6%2AivFEQ&amp;mid=24542&amp;u1=tomshardware-us-7636250998473537000&amp;murl=https%3A%2F%2Fwww.microsoft.com%2Fen-us%2Fsoftware-download%2Fwindows10"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tomshardware.com/reviews/get-windows-10-free-or-cheap,5717.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cmag.com/reviews/microsoft-windows-10"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support.microsoft.com/en-us/help/2563254/microsoft-support-policy-for-the-use-of-registry-cleaning-utilitie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cmag.com/picks/the-best-tune-up-utiliti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pcmag.com/reviews/iolo-system-mechanic"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cmag.com/picks/the-best-internal-ssd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cmag.com/reviews/microsoft-surface-pro-6"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pcmag.com/archive/ram-upgrade-how-to-upgrade-your-computer-memory-145985"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cmag.com/reviews/adobe-lightroom-classic"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cmag.com/reviews/malwarebytes-fre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akeuseof.com/tag/take-back-control-driver-updates-windows-10/"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macbooster.7eer.net/c/119570/342156/438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makeuseof.com/tag/view-recently-updated-drivers-window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thewindowsclub.com/list-of-fixes-available-in-fixwin-1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thewindowsclub.com/list-of-tweaks-available-in-uwt4"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akeuseof.com/tag/boot-windows-10-safe-mode/"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makeuseof.com/fix-you-need-permission-to-perform-this-action/"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akeuseof.com/tag/7-signs-seasoned-windows-use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akeuseof.com/tag/complete-guide-windows-10-privacy-settings/"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makeuseof.com/tag/windows-10-watching-worried/" TargetMode="External"/><Relationship Id="rId4" Type="http://schemas.openxmlformats.org/officeDocument/2006/relationships/hyperlink" Target="https://www.makeuseof.com/tag/windows-10-manage-privacy/"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4137B-057F-47FE-8B33-BCC228F1CC27}" type="slidenum">
              <a:rPr lang="en-US" smtClean="0"/>
              <a:t>1</a:t>
            </a:fld>
            <a:endParaRPr lang="en-US"/>
          </a:p>
        </p:txBody>
      </p:sp>
    </p:spTree>
    <p:extLst>
      <p:ext uri="{BB962C8B-B14F-4D97-AF65-F5344CB8AC3E}">
        <p14:creationId xmlns:p14="http://schemas.microsoft.com/office/powerpoint/2010/main" val="162951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By default, Windows 10 shares a lot of data with Microsoft about your usage habits. Fortunately, by changing a few settings, you can keep at least some of your information out of the software giant's hands. </a:t>
            </a:r>
          </a:p>
          <a:p>
            <a:pPr algn="l" fontAlgn="base"/>
            <a:r>
              <a:rPr lang="en-US" b="1" i="0" dirty="0">
                <a:solidFill>
                  <a:srgbClr val="333333"/>
                </a:solidFill>
                <a:effectLst/>
                <a:latin typeface="inherit"/>
              </a:rPr>
              <a:t>Navigate to Settings-&gt;Privacy</a:t>
            </a:r>
            <a:r>
              <a:rPr lang="en-US" b="0" i="0" dirty="0">
                <a:solidFill>
                  <a:srgbClr val="333333"/>
                </a:solidFill>
                <a:effectLst/>
                <a:latin typeface="Open Sans"/>
              </a:rPr>
              <a:t> and</a:t>
            </a:r>
            <a:r>
              <a:rPr lang="en-US" b="1" i="0" dirty="0">
                <a:solidFill>
                  <a:srgbClr val="333333"/>
                </a:solidFill>
                <a:effectLst/>
                <a:latin typeface="inherit"/>
              </a:rPr>
              <a:t> toggle all the settings to off</a:t>
            </a:r>
            <a:r>
              <a:rPr lang="en-US" b="0" i="0" dirty="0">
                <a:solidFill>
                  <a:srgbClr val="333333"/>
                </a:solidFill>
                <a:effectLst/>
                <a:latin typeface="Open Sans"/>
              </a:rPr>
              <a:t>. </a:t>
            </a:r>
          </a:p>
          <a:p>
            <a:pPr algn="l" fontAlgn="base"/>
            <a:r>
              <a:rPr lang="en-US" b="0" i="0" dirty="0">
                <a:solidFill>
                  <a:srgbClr val="333333"/>
                </a:solidFill>
                <a:effectLst/>
                <a:latin typeface="Open Sans"/>
              </a:rPr>
              <a:t>These currently include four options: "Let apps use advertising ID, " "Let websites provide locally relevant content," "Let Windows track app launches" and "Show me suggested content."</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12</a:t>
            </a:fld>
            <a:endParaRPr lang="en-US"/>
          </a:p>
        </p:txBody>
      </p:sp>
    </p:spTree>
    <p:extLst>
      <p:ext uri="{BB962C8B-B14F-4D97-AF65-F5344CB8AC3E}">
        <p14:creationId xmlns:p14="http://schemas.microsoft.com/office/powerpoint/2010/main" val="401703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If something, like a bad driver, prevents Windows from booting or causes frequent blue screens of death, one likely solution is to return Windows 10 to its previous state. The best way to take a step back to a previous configuration (with the old driver or update or settings) is to do a system restore.</a:t>
            </a:r>
          </a:p>
          <a:p>
            <a:pPr algn="l" fontAlgn="base"/>
            <a:r>
              <a:rPr lang="en-US" b="0" i="0" dirty="0">
                <a:solidFill>
                  <a:srgbClr val="333333"/>
                </a:solidFill>
                <a:effectLst/>
                <a:latin typeface="Open Sans"/>
              </a:rPr>
              <a:t>However, by default,  System Protection, the feature which creates restore points you can return to, </a:t>
            </a:r>
            <a:r>
              <a:rPr lang="en-US" b="0" i="0" u="sng" dirty="0">
                <a:solidFill>
                  <a:srgbClr val="333333"/>
                </a:solidFill>
                <a:effectLst/>
                <a:latin typeface="Open Sans"/>
              </a:rPr>
              <a:t>may</a:t>
            </a:r>
            <a:r>
              <a:rPr lang="en-US" b="0" i="0" dirty="0">
                <a:solidFill>
                  <a:srgbClr val="333333"/>
                </a:solidFill>
                <a:effectLst/>
                <a:latin typeface="Open Sans"/>
              </a:rPr>
              <a:t> be off. Turn on System Protection by typing "restore point" into the search box, clicking the top result, selecting your boot drive (usually C drive) , hitting the Configure button and then toggling "Turn on system protection" to on. We recommend setting maximum disk space usage to at least 5GB. Also you'll want to click the "Create" button to set up your first restore point.</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13</a:t>
            </a:fld>
            <a:endParaRPr lang="en-US"/>
          </a:p>
        </p:txBody>
      </p:sp>
    </p:spTree>
    <p:extLst>
      <p:ext uri="{BB962C8B-B14F-4D97-AF65-F5344CB8AC3E}">
        <p14:creationId xmlns:p14="http://schemas.microsoft.com/office/powerpoint/2010/main" val="120957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Unless you have a 2TB SSD in your system, you can always use more free space. Windows 10 has an optional feature called Storage Sense, which automatically purges files you no longer need in order to free up precious gigabytes for you.</a:t>
            </a:r>
          </a:p>
          <a:p>
            <a:pPr algn="l" fontAlgn="base"/>
            <a:r>
              <a:rPr lang="en-US" b="0" i="0" dirty="0">
                <a:solidFill>
                  <a:srgbClr val="333333"/>
                </a:solidFill>
                <a:effectLst/>
                <a:latin typeface="Open Sans"/>
              </a:rPr>
              <a:t>To enable Storage Sense, </a:t>
            </a:r>
            <a:r>
              <a:rPr lang="en-US" b="1" i="0" dirty="0">
                <a:solidFill>
                  <a:srgbClr val="333333"/>
                </a:solidFill>
                <a:effectLst/>
                <a:latin typeface="inherit"/>
              </a:rPr>
              <a:t>navigate to Settings-&gt;System-&gt;Storage</a:t>
            </a:r>
            <a:r>
              <a:rPr lang="en-US" b="0" i="0" dirty="0">
                <a:solidFill>
                  <a:srgbClr val="333333"/>
                </a:solidFill>
                <a:effectLst/>
                <a:latin typeface="Open Sans"/>
              </a:rPr>
              <a:t> and then </a:t>
            </a:r>
            <a:r>
              <a:rPr lang="en-US" b="1" i="0" dirty="0">
                <a:solidFill>
                  <a:srgbClr val="333333"/>
                </a:solidFill>
                <a:effectLst/>
                <a:latin typeface="inherit"/>
              </a:rPr>
              <a:t>click "Change how we free up space automatically." Toggle Storage Sense to On. </a:t>
            </a:r>
            <a:r>
              <a:rPr lang="en-US" b="0" i="0" dirty="0">
                <a:solidFill>
                  <a:srgbClr val="333333"/>
                </a:solidFill>
                <a:effectLst/>
                <a:latin typeface="Open Sans"/>
              </a:rPr>
              <a:t>Then </a:t>
            </a:r>
            <a:r>
              <a:rPr lang="en-US" b="1" i="0" dirty="0">
                <a:solidFill>
                  <a:srgbClr val="333333"/>
                </a:solidFill>
                <a:effectLst/>
                <a:latin typeface="inherit"/>
              </a:rPr>
              <a:t>click "Configure Storage Sense or run it now," </a:t>
            </a:r>
            <a:r>
              <a:rPr lang="en-US" b="0" i="0" dirty="0">
                <a:solidFill>
                  <a:srgbClr val="333333"/>
                </a:solidFill>
                <a:effectLst/>
                <a:latin typeface="Open Sans"/>
              </a:rPr>
              <a:t>set it to run every day and to delete files in your recycle bin and downloads folder every week (or every day if you want to be more aggressive).</a:t>
            </a:r>
          </a:p>
          <a:p>
            <a:pPr algn="l" fontAlgn="base"/>
            <a:r>
              <a:rPr lang="en-US" b="0" i="0" dirty="0">
                <a:solidFill>
                  <a:srgbClr val="333333"/>
                </a:solidFill>
                <a:effectLst/>
                <a:latin typeface="Open Sans"/>
              </a:rPr>
              <a:t>After you've changed those settings </a:t>
            </a:r>
            <a:r>
              <a:rPr lang="en-US" b="1" i="0" dirty="0">
                <a:solidFill>
                  <a:srgbClr val="333333"/>
                </a:solidFill>
                <a:effectLst/>
                <a:latin typeface="inherit"/>
              </a:rPr>
              <a:t>hit the Clean Now button </a:t>
            </a:r>
            <a:r>
              <a:rPr lang="en-US" b="0" i="0" dirty="0">
                <a:solidFill>
                  <a:srgbClr val="333333"/>
                </a:solidFill>
                <a:effectLst/>
                <a:latin typeface="Open Sans"/>
              </a:rPr>
              <a:t>to free some space right away.</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14</a:t>
            </a:fld>
            <a:endParaRPr lang="en-US"/>
          </a:p>
        </p:txBody>
      </p:sp>
    </p:spTree>
    <p:extLst>
      <p:ext uri="{BB962C8B-B14F-4D97-AF65-F5344CB8AC3E}">
        <p14:creationId xmlns:p14="http://schemas.microsoft.com/office/powerpoint/2010/main" val="162693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Out of the box, Windows decides how large to make the text, icons and other widgets. A lot of the time, particularly on laptops, the operating system decides to operate at 150 percent or larger scaling, which makes it easier read but lets you fit less on the screen. Other times, the default scaling is too small as was the case with me and my 4K monitor, which felt most comfortable at 175 percent scaling. </a:t>
            </a:r>
          </a:p>
          <a:p>
            <a:pPr algn="l" fontAlgn="base"/>
            <a:r>
              <a:rPr lang="en-US" b="0" i="0" dirty="0">
                <a:solidFill>
                  <a:srgbClr val="333333"/>
                </a:solidFill>
                <a:effectLst/>
                <a:latin typeface="Open Sans"/>
              </a:rPr>
              <a:t>To adjust the scaling to meet your personal preferences, </a:t>
            </a:r>
            <a:r>
              <a:rPr lang="en-US" b="1" i="0" dirty="0">
                <a:solidFill>
                  <a:srgbClr val="333333"/>
                </a:solidFill>
                <a:effectLst/>
                <a:latin typeface="inherit"/>
              </a:rPr>
              <a:t>navigate to Settings-&gt;System-&gt;Display </a:t>
            </a:r>
            <a:r>
              <a:rPr lang="en-US" b="0" i="0" dirty="0">
                <a:solidFill>
                  <a:srgbClr val="333333"/>
                </a:solidFill>
                <a:effectLst/>
                <a:latin typeface="Open Sans"/>
              </a:rPr>
              <a:t>and </a:t>
            </a:r>
            <a:r>
              <a:rPr lang="en-US" b="1" i="0" dirty="0">
                <a:solidFill>
                  <a:srgbClr val="333333"/>
                </a:solidFill>
                <a:effectLst/>
                <a:latin typeface="inherit"/>
              </a:rPr>
              <a:t>scroll down to the "Scale and layout"</a:t>
            </a:r>
            <a:r>
              <a:rPr lang="en-US" b="0" i="0" dirty="0">
                <a:solidFill>
                  <a:srgbClr val="333333"/>
                </a:solidFill>
                <a:effectLst/>
                <a:latin typeface="Open Sans"/>
              </a:rPr>
              <a:t> header. Then </a:t>
            </a:r>
            <a:r>
              <a:rPr lang="en-US" b="1" i="0" dirty="0">
                <a:solidFill>
                  <a:srgbClr val="333333"/>
                </a:solidFill>
                <a:effectLst/>
                <a:latin typeface="inherit"/>
              </a:rPr>
              <a:t>try different percentages</a:t>
            </a:r>
            <a:r>
              <a:rPr lang="en-US" b="0" i="0" dirty="0">
                <a:solidFill>
                  <a:srgbClr val="333333"/>
                </a:solidFill>
                <a:effectLst/>
                <a:latin typeface="Open Sans"/>
              </a:rPr>
              <a:t> until you find the one that works best for you. If you can see 100 percent scaling comfortably, that's ideal, because it provides the most screen real estate. </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15</a:t>
            </a:fld>
            <a:endParaRPr lang="en-US"/>
          </a:p>
        </p:txBody>
      </p:sp>
    </p:spTree>
    <p:extLst>
      <p:ext uri="{BB962C8B-B14F-4D97-AF65-F5344CB8AC3E}">
        <p14:creationId xmlns:p14="http://schemas.microsoft.com/office/powerpoint/2010/main" val="227275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Why waste time typing in a password when you can create log into Windows 10 with either a finger scan or facial recognition. If your computer has either a fingerprint reader or an IR camera, you can use the operating system's Windows Hello feature to unlock the computer, no typing required.</a:t>
            </a:r>
          </a:p>
          <a:p>
            <a:pPr algn="l" fontAlgn="base"/>
            <a:r>
              <a:rPr lang="en-US" b="0" i="0" dirty="0">
                <a:solidFill>
                  <a:srgbClr val="333333"/>
                </a:solidFill>
                <a:effectLst/>
                <a:latin typeface="Open Sans"/>
              </a:rPr>
              <a:t>To set up Windows Hello, </a:t>
            </a:r>
            <a:r>
              <a:rPr lang="en-US" b="1" i="0" dirty="0">
                <a:solidFill>
                  <a:srgbClr val="333333"/>
                </a:solidFill>
                <a:effectLst/>
                <a:latin typeface="inherit"/>
              </a:rPr>
              <a:t>navigate to Settings-&gt;Accounts-&gt;Sign-in Options </a:t>
            </a:r>
            <a:r>
              <a:rPr lang="en-US" b="0" i="0" dirty="0">
                <a:solidFill>
                  <a:srgbClr val="333333"/>
                </a:solidFill>
                <a:effectLst/>
                <a:latin typeface="Open Sans"/>
              </a:rPr>
              <a:t>and </a:t>
            </a:r>
            <a:r>
              <a:rPr lang="en-US" b="1" i="0" dirty="0">
                <a:solidFill>
                  <a:srgbClr val="333333"/>
                </a:solidFill>
                <a:effectLst/>
                <a:latin typeface="inherit"/>
              </a:rPr>
              <a:t>click the Set up button </a:t>
            </a:r>
            <a:r>
              <a:rPr lang="en-US" b="0" i="0" dirty="0">
                <a:solidFill>
                  <a:srgbClr val="333333"/>
                </a:solidFill>
                <a:effectLst/>
                <a:latin typeface="Open Sans"/>
              </a:rPr>
              <a:t>under Fingerprint or Face Recognition. If you don't already have one, you'll be asked to create a PIN, which you can also use to log in and is faster to type than a password.</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16</a:t>
            </a:fld>
            <a:endParaRPr lang="en-US"/>
          </a:p>
        </p:txBody>
      </p:sp>
    </p:spTree>
    <p:extLst>
      <p:ext uri="{BB962C8B-B14F-4D97-AF65-F5344CB8AC3E}">
        <p14:creationId xmlns:p14="http://schemas.microsoft.com/office/powerpoint/2010/main" val="4271566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This is a somewhat controversial recommendation so consider your options. Most laptops and pre built desktops come with a recovery partition that eats up at least 20GB of disk space. The point of these recovery partitions is to enable you to get back to a factory state if your computer becomes unbootable. This factory state is not just a clean Windows 10, but one with all the drivers and preloaded software the computer came with. Usually, you can invoke these from some kind of emergency menu before boot. </a:t>
            </a:r>
          </a:p>
          <a:p>
            <a:pPr algn="l" fontAlgn="base"/>
            <a:r>
              <a:rPr lang="en-US" b="0" i="0" dirty="0">
                <a:solidFill>
                  <a:srgbClr val="333333"/>
                </a:solidFill>
                <a:effectLst/>
                <a:latin typeface="Open Sans"/>
              </a:rPr>
              <a:t>However, there are many other ways to restore a crashed computer without sacrificing this disk space. First of all, you can always use an existing restore point or full system backup to get back to where you were right before the crash. If you don’t have a backup and need to start from scratch, you can create a Windows 10 install USB by downloading and using </a:t>
            </a:r>
            <a:r>
              <a:rPr lang="en-US" b="0" i="0" dirty="0" err="1">
                <a:solidFill>
                  <a:srgbClr val="333333"/>
                </a:solidFill>
                <a:effectLst/>
                <a:latin typeface="Open Sans"/>
              </a:rPr>
              <a:t>MIcrosoft’s</a:t>
            </a:r>
            <a:r>
              <a:rPr lang="en-US" b="0" i="0" dirty="0">
                <a:solidFill>
                  <a:srgbClr val="333333"/>
                </a:solidFill>
                <a:effectLst/>
                <a:latin typeface="Open Sans"/>
              </a:rPr>
              <a:t> own </a:t>
            </a:r>
            <a:r>
              <a:rPr lang="en-US" b="0" i="0" u="none" strike="noStrike" dirty="0">
                <a:solidFill>
                  <a:srgbClr val="101F9E"/>
                </a:solidFill>
                <a:effectLst/>
                <a:latin typeface="inherit"/>
                <a:hlinkClick r:id="rId3"/>
              </a:rPr>
              <a:t>installation media tool</a:t>
            </a:r>
            <a:r>
              <a:rPr lang="en-US" b="0" i="0" dirty="0">
                <a:solidFill>
                  <a:srgbClr val="333333"/>
                </a:solidFill>
                <a:effectLst/>
                <a:latin typeface="Open Sans"/>
              </a:rPr>
              <a:t>. If you have a laptop or even most OEM desktops, your original Windows key will already be recorded in your BIOS. And, if you don’t have a key, you can always </a:t>
            </a:r>
            <a:r>
              <a:rPr lang="en-US" b="0" i="0" u="none" strike="noStrike" dirty="0">
                <a:solidFill>
                  <a:srgbClr val="101F9E"/>
                </a:solidFill>
                <a:effectLst/>
                <a:latin typeface="inherit"/>
                <a:hlinkClick r:id="rId4"/>
              </a:rPr>
              <a:t>get Windows 10 for Free or Cheap</a:t>
            </a:r>
            <a:r>
              <a:rPr lang="en-US" b="0" i="0" dirty="0">
                <a:solidFill>
                  <a:srgbClr val="333333"/>
                </a:solidFill>
                <a:effectLst/>
                <a:latin typeface="Open Sans"/>
              </a:rPr>
              <a:t>. </a:t>
            </a:r>
          </a:p>
          <a:p>
            <a:pPr algn="l" fontAlgn="base"/>
            <a:r>
              <a:rPr lang="en-US" b="0" i="0" dirty="0">
                <a:solidFill>
                  <a:srgbClr val="333333"/>
                </a:solidFill>
                <a:effectLst/>
                <a:latin typeface="Open Sans"/>
              </a:rPr>
              <a:t>Note: There is also a non-OEM recovery partition that is usually 1GB or less that makes Windows 10’s own factory reset feature function better and that’s probably worth leaving in place. </a:t>
            </a:r>
          </a:p>
          <a:p>
            <a:pPr algn="l" fontAlgn="base"/>
            <a:r>
              <a:rPr lang="en-US" b="0" i="0" dirty="0">
                <a:solidFill>
                  <a:srgbClr val="333333"/>
                </a:solidFill>
                <a:effectLst/>
                <a:latin typeface="Open Sans"/>
              </a:rPr>
              <a:t>So, if you’re a reasonably tech-savvy user, you can safely delete the OEM recovery partition and save some GB. Unfortunately, you can’t do it by just using the standard partition manager. To remove the OEM restore partition, first see if you have one by </a:t>
            </a:r>
            <a:r>
              <a:rPr lang="en-US" b="1" i="0" dirty="0">
                <a:solidFill>
                  <a:srgbClr val="333333"/>
                </a:solidFill>
                <a:effectLst/>
                <a:latin typeface="inherit"/>
              </a:rPr>
              <a:t>looking at the partition manager</a:t>
            </a:r>
            <a:r>
              <a:rPr lang="en-US" b="0" i="0" dirty="0">
                <a:solidFill>
                  <a:srgbClr val="333333"/>
                </a:solidFill>
                <a:effectLst/>
                <a:latin typeface="Open Sans"/>
              </a:rPr>
              <a:t> (enter “partition” in the search box and click the first option). The name of the partition should have “OEM” or the name of the OEM (ex: HP, Dell, Lenovo) in it and “Recovery.” If you only have a non-OEM recovery partition, stop here.</a:t>
            </a:r>
          </a:p>
          <a:p>
            <a:pPr algn="l" fontAlgn="base"/>
            <a:r>
              <a:rPr lang="en-US" b="0" i="0" dirty="0">
                <a:solidFill>
                  <a:srgbClr val="333333"/>
                </a:solidFill>
                <a:effectLst/>
                <a:latin typeface="Open Sans"/>
              </a:rPr>
              <a:t>To delete the partition, </a:t>
            </a:r>
            <a:r>
              <a:rPr lang="en-US" b="1" i="0" dirty="0">
                <a:solidFill>
                  <a:srgbClr val="333333"/>
                </a:solidFill>
                <a:effectLst/>
                <a:latin typeface="inherit"/>
              </a:rPr>
              <a:t>open a command prompt as admin</a:t>
            </a:r>
            <a:r>
              <a:rPr lang="en-US" b="0" i="0" dirty="0">
                <a:solidFill>
                  <a:srgbClr val="333333"/>
                </a:solidFill>
                <a:effectLst/>
                <a:latin typeface="Open Sans"/>
              </a:rPr>
              <a:t> by typing “</a:t>
            </a:r>
            <a:r>
              <a:rPr lang="en-US" b="0" i="0" dirty="0" err="1">
                <a:solidFill>
                  <a:srgbClr val="333333"/>
                </a:solidFill>
                <a:effectLst/>
                <a:latin typeface="Open Sans"/>
              </a:rPr>
              <a:t>cmd</a:t>
            </a:r>
            <a:r>
              <a:rPr lang="en-US" b="0" i="0" dirty="0">
                <a:solidFill>
                  <a:srgbClr val="333333"/>
                </a:solidFill>
                <a:effectLst/>
                <a:latin typeface="Open Sans"/>
              </a:rPr>
              <a:t>” into the search box and right clicking the right result and selecting “Run as administrator.” Then </a:t>
            </a:r>
            <a:r>
              <a:rPr lang="en-US" b="1" i="0" dirty="0">
                <a:solidFill>
                  <a:srgbClr val="333333"/>
                </a:solidFill>
                <a:effectLst/>
                <a:latin typeface="inherit"/>
              </a:rPr>
              <a:t>enter “</a:t>
            </a:r>
            <a:r>
              <a:rPr lang="en-US" b="1" i="0" dirty="0" err="1">
                <a:solidFill>
                  <a:srgbClr val="333333"/>
                </a:solidFill>
                <a:effectLst/>
                <a:latin typeface="inherit"/>
              </a:rPr>
              <a:t>diskpart</a:t>
            </a:r>
            <a:r>
              <a:rPr lang="en-US" b="1" i="0" dirty="0">
                <a:solidFill>
                  <a:srgbClr val="333333"/>
                </a:solidFill>
                <a:effectLst/>
                <a:latin typeface="inherit"/>
              </a:rPr>
              <a:t>”</a:t>
            </a:r>
            <a:r>
              <a:rPr lang="en-US" b="0" i="0" dirty="0">
                <a:solidFill>
                  <a:srgbClr val="333333"/>
                </a:solidFill>
                <a:effectLst/>
                <a:latin typeface="Open Sans"/>
              </a:rPr>
              <a:t> at the command prompt. Type </a:t>
            </a:r>
            <a:r>
              <a:rPr lang="en-US" b="1" i="0" dirty="0">
                <a:solidFill>
                  <a:srgbClr val="333333"/>
                </a:solidFill>
                <a:effectLst/>
                <a:latin typeface="inherit"/>
              </a:rPr>
              <a:t>“select disk 0”</a:t>
            </a:r>
            <a:r>
              <a:rPr lang="en-US" b="0" i="0" dirty="0">
                <a:solidFill>
                  <a:srgbClr val="333333"/>
                </a:solidFill>
                <a:effectLst/>
                <a:latin typeface="Open Sans"/>
              </a:rPr>
              <a:t> to choose your boot drive and then </a:t>
            </a:r>
            <a:r>
              <a:rPr lang="en-US" b="1" i="0" dirty="0">
                <a:solidFill>
                  <a:srgbClr val="333333"/>
                </a:solidFill>
                <a:effectLst/>
                <a:latin typeface="inherit"/>
              </a:rPr>
              <a:t>“list partition”</a:t>
            </a:r>
            <a:r>
              <a:rPr lang="en-US" b="0" i="0" dirty="0">
                <a:solidFill>
                  <a:srgbClr val="333333"/>
                </a:solidFill>
                <a:effectLst/>
                <a:latin typeface="Open Sans"/>
              </a:rPr>
              <a:t> to show all your partitions and then </a:t>
            </a:r>
            <a:r>
              <a:rPr lang="en-US" b="1" i="0" dirty="0">
                <a:solidFill>
                  <a:srgbClr val="333333"/>
                </a:solidFill>
                <a:effectLst/>
                <a:latin typeface="inherit"/>
              </a:rPr>
              <a:t>“select partition [NUMBER]” </a:t>
            </a:r>
            <a:r>
              <a:rPr lang="en-US" b="0" i="0" dirty="0">
                <a:solidFill>
                  <a:srgbClr val="333333"/>
                </a:solidFill>
                <a:effectLst/>
                <a:latin typeface="Open Sans"/>
              </a:rPr>
              <a:t>where the number is the recovery partition’s number. Finally, type </a:t>
            </a:r>
            <a:r>
              <a:rPr lang="en-US" b="1" i="0" dirty="0">
                <a:solidFill>
                  <a:srgbClr val="333333"/>
                </a:solidFill>
                <a:effectLst/>
                <a:latin typeface="inherit"/>
              </a:rPr>
              <a:t>“delete partition”</a:t>
            </a:r>
            <a:r>
              <a:rPr lang="en-US" b="0" i="0" dirty="0">
                <a:solidFill>
                  <a:srgbClr val="333333"/>
                </a:solidFill>
                <a:effectLst/>
                <a:latin typeface="Open Sans"/>
              </a:rPr>
              <a:t> and it should be gone. If you get an error, try entering “</a:t>
            </a:r>
            <a:r>
              <a:rPr lang="en-US" b="0" i="0" dirty="0" err="1">
                <a:solidFill>
                  <a:srgbClr val="333333"/>
                </a:solidFill>
                <a:effectLst/>
                <a:latin typeface="Open Sans"/>
              </a:rPr>
              <a:t>gpt</a:t>
            </a:r>
            <a:r>
              <a:rPr lang="en-US" b="0" i="0" dirty="0">
                <a:solidFill>
                  <a:srgbClr val="333333"/>
                </a:solidFill>
                <a:effectLst/>
                <a:latin typeface="Open Sans"/>
              </a:rPr>
              <a:t> attributes=0x8000000000000000”  and then do it again.</a:t>
            </a:r>
          </a:p>
        </p:txBody>
      </p:sp>
      <p:sp>
        <p:nvSpPr>
          <p:cNvPr id="4" name="Slide Number Placeholder 3"/>
          <p:cNvSpPr>
            <a:spLocks noGrp="1"/>
          </p:cNvSpPr>
          <p:nvPr>
            <p:ph type="sldNum" sz="quarter" idx="5"/>
          </p:nvPr>
        </p:nvSpPr>
        <p:spPr/>
        <p:txBody>
          <a:bodyPr/>
          <a:lstStyle/>
          <a:p>
            <a:fld id="{C764137B-057F-47FE-8B33-BCC228F1CC27}" type="slidenum">
              <a:rPr lang="en-US" smtClean="0"/>
              <a:t>17</a:t>
            </a:fld>
            <a:endParaRPr lang="en-US"/>
          </a:p>
        </p:txBody>
      </p:sp>
    </p:spTree>
    <p:extLst>
      <p:ext uri="{BB962C8B-B14F-4D97-AF65-F5344CB8AC3E}">
        <p14:creationId xmlns:p14="http://schemas.microsoft.com/office/powerpoint/2010/main" val="3939155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apple-system"/>
              </a:rPr>
              <a:t>As PC hardware continues to speed up, so does software, and </a:t>
            </a:r>
            <a:r>
              <a:rPr lang="en-US" b="0" i="0" u="none" strike="noStrike" dirty="0">
                <a:solidFill>
                  <a:srgbClr val="292929"/>
                </a:solidFill>
                <a:effectLst/>
                <a:latin typeface="-apple-system"/>
                <a:hlinkClick r:id="rId3"/>
              </a:rPr>
              <a:t>Windows 10</a:t>
            </a:r>
            <a:r>
              <a:rPr lang="en-US" b="0" i="0" dirty="0">
                <a:solidFill>
                  <a:srgbClr val="292929"/>
                </a:solidFill>
                <a:effectLst/>
                <a:latin typeface="-apple-system"/>
              </a:rPr>
              <a:t> is no exception. This is especially true of startup time: If you upgrade from Windows 7 or earlier, you'll be pleasantly surprised by how fast your machine is ready for action. There are other performance factors to consider after you're up and running, however. Even the latest, shiniest Windows version isn't immune to slowdowns.</a:t>
            </a:r>
          </a:p>
          <a:p>
            <a:pPr algn="l"/>
            <a:r>
              <a:rPr lang="en-US" b="0" i="0" dirty="0">
                <a:solidFill>
                  <a:srgbClr val="292929"/>
                </a:solidFill>
                <a:effectLst/>
                <a:latin typeface="-apple-system"/>
              </a:rPr>
              <a:t>The problem with a lot of Windows speedup stories is that they tell you to turn off some of the operating system's more-fun features, such as visual animations. Most of these tips show you ways you can speed up your Windows 10 system without compromising its appearance and functionality. Most are also free, but some involve spending a little cash on software or hardware. For people with older, low-power machines who want a speed boost but don't care about extra goodies, a couple of the tips towards the end do boost system performance at the expense of visual bling.</a:t>
            </a:r>
          </a:p>
          <a:p>
            <a:pPr algn="l"/>
            <a:r>
              <a:rPr lang="en-US" b="0" i="0" dirty="0">
                <a:solidFill>
                  <a:srgbClr val="292929"/>
                </a:solidFill>
                <a:effectLst/>
                <a:latin typeface="-apple-system"/>
              </a:rPr>
              <a:t>Note that you should beware of those "Speed Up Your PC!" ads for registry cleaners, which often lead to malware. Microsoft categorically does not support the </a:t>
            </a:r>
            <a:r>
              <a:rPr lang="en-US" b="0" i="0" u="none" strike="noStrike" dirty="0">
                <a:solidFill>
                  <a:srgbClr val="292929"/>
                </a:solidFill>
                <a:effectLst/>
                <a:latin typeface="-apple-system"/>
                <a:hlinkClick r:id="rId4"/>
              </a:rPr>
              <a:t>use of registry cleaners</a:t>
            </a:r>
            <a:r>
              <a:rPr lang="en-US" b="0" i="0" dirty="0">
                <a:solidFill>
                  <a:srgbClr val="292929"/>
                </a:solidFill>
                <a:effectLst/>
                <a:latin typeface="-apple-system"/>
              </a:rPr>
              <a:t> for Windows 10.</a:t>
            </a:r>
          </a:p>
          <a:p>
            <a:pPr algn="l"/>
            <a:r>
              <a:rPr lang="en-US" b="0" i="0" dirty="0">
                <a:solidFill>
                  <a:srgbClr val="292929"/>
                </a:solidFill>
                <a:effectLst/>
                <a:latin typeface="-apple-system"/>
              </a:rPr>
              <a:t>Something that </a:t>
            </a:r>
            <a:r>
              <a:rPr lang="en-US" b="0" i="1" dirty="0">
                <a:solidFill>
                  <a:srgbClr val="292929"/>
                </a:solidFill>
                <a:effectLst/>
                <a:latin typeface="-apple-system"/>
              </a:rPr>
              <a:t>is</a:t>
            </a:r>
            <a:r>
              <a:rPr lang="en-US" b="0" i="0" dirty="0">
                <a:solidFill>
                  <a:srgbClr val="292929"/>
                </a:solidFill>
                <a:effectLst/>
                <a:latin typeface="-apple-system"/>
              </a:rPr>
              <a:t> recommended is to keep your OS version up to date. This may seem too obvious to include below as a separate step. Periodically head to the Settings app's Windows Update section to see whether there are any security and reliability updates you should install. Your PC may run faster after one of these, since they also can include hardware driver updates. Do this even if you don't want yet want a big feature update—you can delay those major updates in the same section of Settings.</a:t>
            </a:r>
          </a:p>
          <a:p>
            <a:endParaRPr lang="en-US" dirty="0"/>
          </a:p>
        </p:txBody>
      </p:sp>
      <p:sp>
        <p:nvSpPr>
          <p:cNvPr id="4" name="Slide Number Placeholder 3"/>
          <p:cNvSpPr>
            <a:spLocks noGrp="1"/>
          </p:cNvSpPr>
          <p:nvPr>
            <p:ph type="sldNum" sz="quarter" idx="5"/>
          </p:nvPr>
        </p:nvSpPr>
        <p:spPr/>
        <p:txBody>
          <a:bodyPr/>
          <a:lstStyle/>
          <a:p>
            <a:fld id="{C764137B-057F-47FE-8B33-BCC228F1CC27}" type="slidenum">
              <a:rPr lang="en-US" smtClean="0"/>
              <a:t>18</a:t>
            </a:fld>
            <a:endParaRPr lang="en-US"/>
          </a:p>
        </p:txBody>
      </p:sp>
    </p:spTree>
    <p:extLst>
      <p:ext uri="{BB962C8B-B14F-4D97-AF65-F5344CB8AC3E}">
        <p14:creationId xmlns:p14="http://schemas.microsoft.com/office/powerpoint/2010/main" val="224700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err="1">
                <a:solidFill>
                  <a:srgbClr val="292929"/>
                </a:solidFill>
                <a:effectLst/>
                <a:latin typeface="-apple-system"/>
              </a:rPr>
              <a:t>PCMag's</a:t>
            </a:r>
            <a:r>
              <a:rPr lang="en-US" b="0" i="0" dirty="0">
                <a:solidFill>
                  <a:srgbClr val="292929"/>
                </a:solidFill>
                <a:effectLst/>
                <a:latin typeface="-apple-system"/>
              </a:rPr>
              <a:t> Jeffrey Wilson has painstakingly evaluated the best third-party system </a:t>
            </a:r>
            <a:r>
              <a:rPr lang="en-US" b="0" i="0" u="none" strike="noStrike" dirty="0">
                <a:effectLst/>
                <a:latin typeface="-apple-system"/>
                <a:hlinkClick r:id="rId3"/>
              </a:rPr>
              <a:t>speedup and cleanup utilities for Windows 10.</a:t>
            </a:r>
            <a:r>
              <a:rPr lang="en-US" b="0" i="0" dirty="0">
                <a:solidFill>
                  <a:srgbClr val="292929"/>
                </a:solidFill>
                <a:effectLst/>
                <a:latin typeface="-apple-system"/>
              </a:rPr>
              <a:t> He's found that most of them actually do boost PC performance, even if it's only a modest performance boost. Of course, there are plenty of malicious downloads out there claiming to speed up your PC, so be sure to stick with Wilson's list of tested products. </a:t>
            </a:r>
            <a:r>
              <a:rPr lang="en-US" b="0" i="0" u="none" strike="noStrike" dirty="0">
                <a:effectLst/>
                <a:latin typeface="-apple-system"/>
                <a:hlinkClick r:id="rId4"/>
              </a:rPr>
              <a:t>Iolo System Mechanic </a:t>
            </a:r>
            <a:r>
              <a:rPr lang="en-US" b="0" i="0" u="none" strike="noStrike" dirty="0">
                <a:effectLst/>
                <a:latin typeface="-apple-system"/>
              </a:rPr>
              <a:t>($24.95) </a:t>
            </a:r>
            <a:r>
              <a:rPr lang="en-US" b="0" i="0" dirty="0">
                <a:solidFill>
                  <a:srgbClr val="292929"/>
                </a:solidFill>
                <a:effectLst/>
                <a:latin typeface="-apple-system"/>
              </a:rPr>
              <a:t>does best in his testing, but others are worth a look for their range of features and price points.</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19</a:t>
            </a:fld>
            <a:endParaRPr lang="en-US"/>
          </a:p>
        </p:txBody>
      </p:sp>
    </p:spTree>
    <p:extLst>
      <p:ext uri="{BB962C8B-B14F-4D97-AF65-F5344CB8AC3E}">
        <p14:creationId xmlns:p14="http://schemas.microsoft.com/office/powerpoint/2010/main" val="2959935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92929"/>
                </a:solidFill>
                <a:effectLst/>
                <a:latin typeface="-apple-system"/>
              </a:rPr>
              <a:t>We’ve been through this one already, so I’ll skip the details this time.</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20</a:t>
            </a:fld>
            <a:endParaRPr lang="en-US"/>
          </a:p>
        </p:txBody>
      </p:sp>
    </p:spTree>
    <p:extLst>
      <p:ext uri="{BB962C8B-B14F-4D97-AF65-F5344CB8AC3E}">
        <p14:creationId xmlns:p14="http://schemas.microsoft.com/office/powerpoint/2010/main" val="3292600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92929"/>
                </a:solidFill>
                <a:effectLst/>
                <a:latin typeface="-apple-system"/>
              </a:rPr>
              <a:t>As mentioned in the last entry, a lot of programs install side processes that run every time you start your PC, and some of them are not things you need running on your system all the time. Compared with Windows 7, in which you had to run the MSCONFIG utility, Windows 10 (and Windows 8.</a:t>
            </a:r>
            <a:r>
              <a:rPr lang="en-US" b="0" i="1" dirty="0">
                <a:solidFill>
                  <a:srgbClr val="292929"/>
                </a:solidFill>
                <a:effectLst/>
                <a:latin typeface="-apple-system"/>
              </a:rPr>
              <a:t>x</a:t>
            </a:r>
            <a:r>
              <a:rPr lang="en-US" b="0" i="0" dirty="0">
                <a:solidFill>
                  <a:srgbClr val="292929"/>
                </a:solidFill>
                <a:effectLst/>
                <a:latin typeface="-apple-system"/>
              </a:rPr>
              <a:t> before it) gives you an easier way to limit what runs at startup—from the updated Task Manager.</a:t>
            </a:r>
          </a:p>
          <a:p>
            <a:pPr algn="l" fontAlgn="base"/>
            <a:r>
              <a:rPr lang="en-US" b="0" i="0" dirty="0">
                <a:solidFill>
                  <a:srgbClr val="292929"/>
                </a:solidFill>
                <a:effectLst/>
                <a:latin typeface="-apple-system"/>
              </a:rPr>
              <a:t>The easiest way to invoke the Task Manager is by pressing Ctrl-Shift-Esc. Switch to the Startup tab, and you'll see all the programs that load at Windows startup. The dialog box even has a column that shows you the Startup impact for each. The Status column shows whether the program is enabled to run at startup or not. You can right-click on any entry to change this status. It's usually fairly easy to see things you don't want to run. For example, if you never use iTunes, you probably don't need </a:t>
            </a:r>
            <a:r>
              <a:rPr lang="en-US" b="0" i="0" dirty="0" err="1">
                <a:solidFill>
                  <a:srgbClr val="292929"/>
                </a:solidFill>
                <a:effectLst/>
                <a:latin typeface="-apple-system"/>
              </a:rPr>
              <a:t>iTunesHelper</a:t>
            </a:r>
            <a:r>
              <a:rPr lang="en-US" b="0" i="0" dirty="0">
                <a:solidFill>
                  <a:srgbClr val="292929"/>
                </a:solidFill>
                <a:effectLst/>
                <a:latin typeface="-apple-system"/>
              </a:rPr>
              <a:t> running all the time.</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21</a:t>
            </a:fld>
            <a:endParaRPr lang="en-US"/>
          </a:p>
        </p:txBody>
      </p:sp>
    </p:spTree>
    <p:extLst>
      <p:ext uri="{BB962C8B-B14F-4D97-AF65-F5344CB8AC3E}">
        <p14:creationId xmlns:p14="http://schemas.microsoft.com/office/powerpoint/2010/main" val="357485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No matter what vendor you buy your PC from, it is almost certain to come loaded with free-to-play games, antivirus trialware and other software you don’t need or want. Sadly, a lot of that stuff is actually shoveled on by Microsoft itself, rather than the OEM. </a:t>
            </a:r>
          </a:p>
          <a:p>
            <a:pPr algn="l" fontAlgn="base"/>
            <a:r>
              <a:rPr lang="en-US" b="0" i="0" dirty="0">
                <a:solidFill>
                  <a:srgbClr val="333333"/>
                </a:solidFill>
                <a:effectLst/>
                <a:latin typeface="Open Sans"/>
              </a:rPr>
              <a:t>While most of the preloaded crapware is harmless and barely takes up any disk space, some of it is going to drain system resources and nag you to buy something (like a full subscription to antivirus software when you can use Windows 10’s built-in, free antivirus). </a:t>
            </a:r>
          </a:p>
          <a:p>
            <a:pPr algn="l" fontAlgn="base"/>
            <a:r>
              <a:rPr lang="en-US" b="0" i="0" dirty="0">
                <a:solidFill>
                  <a:srgbClr val="333333"/>
                </a:solidFill>
                <a:effectLst/>
                <a:latin typeface="Open Sans"/>
              </a:rPr>
              <a:t>To get rid of crapware, search for “add or remove” in the Windows search box, click-through to the menu and go through the list of applications. We recommend keeping anything you’re not sure about and leaving OEM utilities in place, just in case you need them.</a:t>
            </a:r>
          </a:p>
          <a:p>
            <a:pPr algn="l" fontAlgn="base"/>
            <a:r>
              <a:rPr lang="en-US" b="0" i="0" dirty="0">
                <a:solidFill>
                  <a:srgbClr val="333333"/>
                </a:solidFill>
                <a:effectLst/>
                <a:latin typeface="Open Sans"/>
              </a:rPr>
              <a:t>This was the topic of a previous meeting (September 19).</a:t>
            </a:r>
          </a:p>
        </p:txBody>
      </p:sp>
      <p:sp>
        <p:nvSpPr>
          <p:cNvPr id="4" name="Slide Number Placeholder 3"/>
          <p:cNvSpPr>
            <a:spLocks noGrp="1"/>
          </p:cNvSpPr>
          <p:nvPr>
            <p:ph type="sldNum" sz="quarter" idx="5"/>
          </p:nvPr>
        </p:nvSpPr>
        <p:spPr/>
        <p:txBody>
          <a:bodyPr/>
          <a:lstStyle/>
          <a:p>
            <a:fld id="{C764137B-057F-47FE-8B33-BCC228F1CC27}" type="slidenum">
              <a:rPr lang="en-US" smtClean="0"/>
              <a:t>4</a:t>
            </a:fld>
            <a:endParaRPr lang="en-US"/>
          </a:p>
        </p:txBody>
      </p:sp>
    </p:spTree>
    <p:extLst>
      <p:ext uri="{BB962C8B-B14F-4D97-AF65-F5344CB8AC3E}">
        <p14:creationId xmlns:p14="http://schemas.microsoft.com/office/powerpoint/2010/main" val="805315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apple-system"/>
              </a:rPr>
              <a:t>From the Start menu, type Disk Cleanup. This opens the trusty Disk Cleanup utility that's been part of Windows for several generations of the OS. Disk Cleanup finds unwanted junk such as temporary files, offline Web pages, and installer files on your PC and offers to delete them all at once. You may even find that your Recycle Bin is bulging at the seams. This will generally only have a noticeable effect on speed if your drive is getting close to full, however.</a:t>
            </a:r>
          </a:p>
          <a:p>
            <a:pPr algn="l"/>
            <a:r>
              <a:rPr lang="en-US" b="0" i="0" dirty="0">
                <a:solidFill>
                  <a:srgbClr val="292929"/>
                </a:solidFill>
                <a:effectLst/>
                <a:latin typeface="-apple-system"/>
              </a:rPr>
              <a:t>If you don't have disk defragmentation scheduled regularly, set that up in the Optimize Drives tool, which you can find by typing its name in the Cortana search box next to the Start button. Note that if your main disk is an </a:t>
            </a:r>
            <a:r>
              <a:rPr lang="en-US" b="0" i="0" u="none" strike="noStrike" dirty="0">
                <a:solidFill>
                  <a:srgbClr val="292929"/>
                </a:solidFill>
                <a:effectLst/>
                <a:latin typeface="-apple-system"/>
                <a:hlinkClick r:id="rId3"/>
              </a:rPr>
              <a:t>SSD</a:t>
            </a:r>
            <a:r>
              <a:rPr lang="en-US" b="0" i="0" dirty="0">
                <a:solidFill>
                  <a:srgbClr val="292929"/>
                </a:solidFill>
                <a:effectLst/>
                <a:latin typeface="-apple-system"/>
              </a:rPr>
              <a:t>, then you needn't bother with defragging, since there aren't any moving parts reading the disk.</a:t>
            </a:r>
          </a:p>
          <a:p>
            <a:pPr algn="l"/>
            <a:r>
              <a:rPr lang="en-US" b="0" i="0" dirty="0">
                <a:solidFill>
                  <a:srgbClr val="292929"/>
                </a:solidFill>
                <a:effectLst/>
                <a:latin typeface="-apple-system"/>
              </a:rPr>
              <a:t>An even newer way to keep storage use is by enabling the Storage Sense option (see image above). This automatically frees up space by removing temporary files and Recycle Bin items. We spoke about this new feature a few slides ago, so we’ll skip repeating the details here.</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22</a:t>
            </a:fld>
            <a:endParaRPr lang="en-US"/>
          </a:p>
        </p:txBody>
      </p:sp>
    </p:spTree>
    <p:extLst>
      <p:ext uri="{BB962C8B-B14F-4D97-AF65-F5344CB8AC3E}">
        <p14:creationId xmlns:p14="http://schemas.microsoft.com/office/powerpoint/2010/main" val="249145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92929"/>
                </a:solidFill>
                <a:effectLst/>
                <a:latin typeface="-apple-system"/>
              </a:rPr>
              <a:t>Windows 10 manages memory more efficiently than earlier versions of the OS, but more memory always can potentially speed up PC operations. For a lot of today's Windows devices, such as the </a:t>
            </a:r>
            <a:r>
              <a:rPr lang="en-US" b="0" i="0" u="none" strike="noStrike" dirty="0">
                <a:effectLst/>
                <a:latin typeface="-apple-system"/>
                <a:hlinkClick r:id="rId3"/>
              </a:rPr>
              <a:t>Surface Pro</a:t>
            </a:r>
            <a:r>
              <a:rPr lang="en-US" b="0" i="0" dirty="0">
                <a:solidFill>
                  <a:srgbClr val="292929"/>
                </a:solidFill>
                <a:effectLst/>
                <a:latin typeface="-apple-system"/>
              </a:rPr>
              <a:t> tablets, however, adding RAM isn't an option. Gaming and business laptops often still allow RAM upgrades, but that's becoming more rare. The new, slimmer </a:t>
            </a:r>
            <a:r>
              <a:rPr lang="en-US" b="0" i="0" dirty="0" err="1">
                <a:solidFill>
                  <a:srgbClr val="292929"/>
                </a:solidFill>
                <a:effectLst/>
                <a:latin typeface="-apple-system"/>
              </a:rPr>
              <a:t>ultrabooks</a:t>
            </a:r>
            <a:r>
              <a:rPr lang="en-US" b="0" i="0" dirty="0">
                <a:solidFill>
                  <a:srgbClr val="292929"/>
                </a:solidFill>
                <a:effectLst/>
                <a:latin typeface="-apple-system"/>
              </a:rPr>
              <a:t> and convertibles are usually fixed. If you still use a desktop tower, this article can show you </a:t>
            </a:r>
            <a:r>
              <a:rPr lang="en-US" b="0" i="0" u="none" strike="noStrike" dirty="0">
                <a:effectLst/>
                <a:latin typeface="-apple-system"/>
                <a:hlinkClick r:id="rId4"/>
              </a:rPr>
              <a:t>how to add RAM</a:t>
            </a:r>
            <a:r>
              <a:rPr lang="en-US" b="0" i="0" dirty="0">
                <a:solidFill>
                  <a:srgbClr val="292929"/>
                </a:solidFill>
                <a:effectLst/>
                <a:latin typeface="-apple-system"/>
              </a:rPr>
              <a:t>. The bigger RAM makers' (Crucial, Kingston, Corsair) websites all offer product finders that show you which type of RAM your PC takes, and prices are pretty reasonable. You can get 8GB high-performance DDR4 RAM for about $60.</a:t>
            </a:r>
          </a:p>
          <a:p>
            <a:pPr algn="l" fontAlgn="base"/>
            <a:r>
              <a:rPr lang="en-US" b="0" i="0" dirty="0">
                <a:solidFill>
                  <a:srgbClr val="292929"/>
                </a:solidFill>
                <a:effectLst/>
                <a:latin typeface="-apple-system"/>
              </a:rPr>
              <a:t>If that's still too much, and your computer is very old, has a hard drive rather than an SSD (see below), and has little RAM, you could try using ReadyBoost with a USB stick. This caches data on the portable storage device's storage to speed up memory access that would be slower with a spinning hard drive. Just go to the USB key's File Explorer entry, right-click to open Properties, and switch to the ReadyBoost tab to get going. For most up-to-date systems, this feature won't be available and would provide no performance boost.</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23</a:t>
            </a:fld>
            <a:endParaRPr lang="en-US"/>
          </a:p>
        </p:txBody>
      </p:sp>
    </p:spTree>
    <p:extLst>
      <p:ext uri="{BB962C8B-B14F-4D97-AF65-F5344CB8AC3E}">
        <p14:creationId xmlns:p14="http://schemas.microsoft.com/office/powerpoint/2010/main" val="45181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apple-system"/>
              </a:rPr>
              <a:t>Not does Windows startup benefit, but loading and using demanding applications such as </a:t>
            </a:r>
            <a:r>
              <a:rPr lang="en-US" b="0" i="0" u="none" strike="noStrike" dirty="0">
                <a:solidFill>
                  <a:srgbClr val="292929"/>
                </a:solidFill>
                <a:effectLst/>
                <a:latin typeface="-apple-system"/>
                <a:hlinkClick r:id="rId3"/>
              </a:rPr>
              <a:t>Adobe Photoshop</a:t>
            </a:r>
            <a:r>
              <a:rPr lang="en-US" b="0" i="0" dirty="0">
                <a:solidFill>
                  <a:srgbClr val="292929"/>
                </a:solidFill>
                <a:effectLst/>
                <a:latin typeface="-apple-system"/>
              </a:rPr>
              <a:t> happens much faster with an SSD. Windows Store apps can even easily be moved from a spinning hard drive to an SSD in Settings' Apps and Features page.</a:t>
            </a:r>
          </a:p>
          <a:p>
            <a:pPr algn="l"/>
            <a:r>
              <a:rPr lang="en-US" b="0" i="0" dirty="0">
                <a:solidFill>
                  <a:srgbClr val="292929"/>
                </a:solidFill>
                <a:effectLst/>
                <a:latin typeface="-apple-system"/>
              </a:rPr>
              <a:t>For system speedup, it makes sense to replace your internal startup hard drive, and if you use a laptop, this </a:t>
            </a:r>
            <a:r>
              <a:rPr lang="en-US" b="0" i="0" u="sng" dirty="0">
                <a:solidFill>
                  <a:srgbClr val="292929"/>
                </a:solidFill>
                <a:effectLst/>
                <a:latin typeface="-apple-system"/>
              </a:rPr>
              <a:t>may</a:t>
            </a:r>
            <a:r>
              <a:rPr lang="en-US" b="0" i="0" dirty="0">
                <a:solidFill>
                  <a:srgbClr val="292929"/>
                </a:solidFill>
                <a:effectLst/>
                <a:latin typeface="-apple-system"/>
              </a:rPr>
              <a:t> also be an option. But an external SSD with a USB 3.0 connection can also give you a speed boost in applications that use a lot of storage. </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24</a:t>
            </a:fld>
            <a:endParaRPr lang="en-US"/>
          </a:p>
        </p:txBody>
      </p:sp>
    </p:spTree>
    <p:extLst>
      <p:ext uri="{BB962C8B-B14F-4D97-AF65-F5344CB8AC3E}">
        <p14:creationId xmlns:p14="http://schemas.microsoft.com/office/powerpoint/2010/main" val="3418409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92929"/>
                </a:solidFill>
                <a:effectLst/>
                <a:latin typeface="-apple-system"/>
              </a:rPr>
              <a:t>You can run the built-in Windows Defender or a third-party app to do this, but you're best served by </a:t>
            </a:r>
            <a:r>
              <a:rPr lang="en-US" b="0" i="0" dirty="0" err="1">
                <a:solidFill>
                  <a:srgbClr val="292929"/>
                </a:solidFill>
                <a:effectLst/>
                <a:latin typeface="-apple-system"/>
              </a:rPr>
              <a:t>PCMag</a:t>
            </a:r>
            <a:r>
              <a:rPr lang="en-US" b="0" i="0" dirty="0">
                <a:solidFill>
                  <a:srgbClr val="292929"/>
                </a:solidFill>
                <a:effectLst/>
                <a:latin typeface="-apple-system"/>
              </a:rPr>
              <a:t> security guru Neil </a:t>
            </a:r>
            <a:r>
              <a:rPr lang="en-US" b="0" i="0" dirty="0" err="1">
                <a:solidFill>
                  <a:srgbClr val="292929"/>
                </a:solidFill>
                <a:effectLst/>
                <a:latin typeface="-apple-system"/>
              </a:rPr>
              <a:t>Rubenking's</a:t>
            </a:r>
            <a:r>
              <a:rPr lang="en-US" b="0" i="0" dirty="0">
                <a:solidFill>
                  <a:srgbClr val="292929"/>
                </a:solidFill>
                <a:effectLst/>
                <a:latin typeface="-apple-system"/>
              </a:rPr>
              <a:t> top pick among malware-cleanup programs, </a:t>
            </a:r>
            <a:r>
              <a:rPr lang="en-US" b="0" i="0" u="none" strike="noStrike" dirty="0">
                <a:effectLst/>
                <a:latin typeface="-apple-system"/>
                <a:hlinkClick r:id="rId3"/>
              </a:rPr>
              <a:t>Malwarebytes Anti-Malware</a:t>
            </a:r>
            <a:r>
              <a:rPr lang="en-US" b="0" i="0" dirty="0">
                <a:solidFill>
                  <a:srgbClr val="292929"/>
                </a:solidFill>
                <a:effectLst/>
                <a:latin typeface="-apple-system"/>
              </a:rPr>
              <a:t>—it's free! But don't forget to use ongoing anti-malware protection, too. Some of the AV products have a lighter footprint on system performance than others, and the lightest of all, according to </a:t>
            </a:r>
            <a:r>
              <a:rPr lang="en-US" b="0" i="0" dirty="0" err="1">
                <a:solidFill>
                  <a:srgbClr val="292929"/>
                </a:solidFill>
                <a:effectLst/>
                <a:latin typeface="-apple-system"/>
              </a:rPr>
              <a:t>Rubenking</a:t>
            </a:r>
            <a:r>
              <a:rPr lang="en-US" b="0" i="0" dirty="0">
                <a:solidFill>
                  <a:srgbClr val="292929"/>
                </a:solidFill>
                <a:effectLst/>
                <a:latin typeface="-apple-system"/>
              </a:rPr>
              <a:t>, is Webroot </a:t>
            </a:r>
            <a:r>
              <a:rPr lang="en-US" b="0" i="0" dirty="0" err="1">
                <a:solidFill>
                  <a:srgbClr val="292929"/>
                </a:solidFill>
                <a:effectLst/>
                <a:latin typeface="-apple-system"/>
              </a:rPr>
              <a:t>SecureAnywhere</a:t>
            </a:r>
            <a:r>
              <a:rPr lang="en-US" b="0" i="0" dirty="0">
                <a:solidFill>
                  <a:srgbClr val="292929"/>
                </a:solidFill>
                <a:effectLst/>
                <a:latin typeface="-apple-system"/>
              </a:rPr>
              <a:t> </a:t>
            </a:r>
            <a:r>
              <a:rPr lang="en-US" b="0" i="0" dirty="0" err="1">
                <a:solidFill>
                  <a:srgbClr val="292929"/>
                </a:solidFill>
                <a:effectLst/>
                <a:latin typeface="-apple-system"/>
              </a:rPr>
              <a:t>AntiVirus</a:t>
            </a:r>
            <a:r>
              <a:rPr lang="en-US" b="0" i="0" dirty="0">
                <a:solidFill>
                  <a:srgbClr val="292929"/>
                </a:solidFill>
                <a:effectLst/>
                <a:latin typeface="-apple-system"/>
              </a:rPr>
              <a:t>. </a:t>
            </a:r>
            <a:r>
              <a:rPr lang="en-US" b="0" i="0" dirty="0" err="1">
                <a:solidFill>
                  <a:srgbClr val="292929"/>
                </a:solidFill>
                <a:effectLst/>
                <a:latin typeface="-apple-system"/>
              </a:rPr>
              <a:t>Rubenking</a:t>
            </a:r>
            <a:r>
              <a:rPr lang="en-US" b="0" i="0" dirty="0">
                <a:solidFill>
                  <a:srgbClr val="292929"/>
                </a:solidFill>
                <a:effectLst/>
                <a:latin typeface="-apple-system"/>
              </a:rPr>
              <a:t> also awards 4.5-star-rated Editor's Choices to Bitdefender's and Kaspersky's AV software. See his complete </a:t>
            </a:r>
            <a:r>
              <a:rPr lang="en-US" b="0" i="0" u="none" dirty="0">
                <a:solidFill>
                  <a:schemeClr val="tx1"/>
                </a:solidFill>
                <a:effectLst/>
                <a:latin typeface="-apple-system"/>
              </a:rPr>
              <a:t>roundup of </a:t>
            </a:r>
            <a:r>
              <a:rPr lang="en-US" sz="1200" b="0" i="0" kern="1200" dirty="0">
                <a:solidFill>
                  <a:srgbClr val="292929"/>
                </a:solidFill>
                <a:effectLst/>
                <a:latin typeface="-apple-system"/>
                <a:ea typeface="+mn-ea"/>
                <a:cs typeface="+mn-cs"/>
              </a:rPr>
              <a:t>the best antivirus software </a:t>
            </a:r>
            <a:r>
              <a:rPr lang="en-US" b="0" i="0" dirty="0">
                <a:solidFill>
                  <a:srgbClr val="292929"/>
                </a:solidFill>
                <a:effectLst/>
                <a:latin typeface="-apple-system"/>
              </a:rPr>
              <a:t>for full details.</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25</a:t>
            </a:fld>
            <a:endParaRPr lang="en-US"/>
          </a:p>
        </p:txBody>
      </p:sp>
    </p:spTree>
    <p:extLst>
      <p:ext uri="{BB962C8B-B14F-4D97-AF65-F5344CB8AC3E}">
        <p14:creationId xmlns:p14="http://schemas.microsoft.com/office/powerpoint/2010/main" val="464047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92929"/>
                </a:solidFill>
                <a:effectLst/>
                <a:latin typeface="-apple-system"/>
              </a:rPr>
              <a:t>Of course, this isn't a good choice if you want to save electricity, but it could boost your PC's computing speed. Head to the Settings app's System &gt; Power &amp; sleep option and then click the </a:t>
            </a:r>
            <a:r>
              <a:rPr lang="en-US" b="1" i="0" dirty="0">
                <a:solidFill>
                  <a:srgbClr val="292929"/>
                </a:solidFill>
                <a:effectLst/>
                <a:latin typeface="-apple-system"/>
              </a:rPr>
              <a:t>Additional power settings</a:t>
            </a:r>
            <a:r>
              <a:rPr lang="en-US" b="0" i="0" dirty="0">
                <a:solidFill>
                  <a:srgbClr val="292929"/>
                </a:solidFill>
                <a:effectLst/>
                <a:latin typeface="-apple-system"/>
              </a:rPr>
              <a:t> link. From here, click the dropdown arrow on the right side to "Show additional plans" and then choose High Performance.</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26</a:t>
            </a:fld>
            <a:endParaRPr lang="en-US"/>
          </a:p>
        </p:txBody>
      </p:sp>
    </p:spTree>
    <p:extLst>
      <p:ext uri="{BB962C8B-B14F-4D97-AF65-F5344CB8AC3E}">
        <p14:creationId xmlns:p14="http://schemas.microsoft.com/office/powerpoint/2010/main" val="100908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apple-system"/>
              </a:rPr>
              <a:t>Open the Settings app and search for </a:t>
            </a:r>
            <a:r>
              <a:rPr lang="en-US" b="0" i="1" dirty="0">
                <a:solidFill>
                  <a:srgbClr val="292929"/>
                </a:solidFill>
                <a:effectLst/>
                <a:latin typeface="-apple-system"/>
              </a:rPr>
              <a:t>troubleshoot.</a:t>
            </a:r>
            <a:r>
              <a:rPr lang="en-US" b="0" i="0" dirty="0">
                <a:solidFill>
                  <a:srgbClr val="292929"/>
                </a:solidFill>
                <a:effectLst/>
                <a:latin typeface="-apple-system"/>
              </a:rPr>
              <a:t> Windows recommends troubleshooting utilities you should run, and you can choose to run them automatically or manually. For good measure, run the other troubleshooters, including Search and Indexing, Hardware and Devices, and Windows Store Apps. Also go to the old-style Control Panel's System and visit Security &gt; Security and Maintenance page (or just type </a:t>
            </a:r>
            <a:r>
              <a:rPr lang="en-US" b="0" i="1" dirty="0">
                <a:solidFill>
                  <a:srgbClr val="292929"/>
                </a:solidFill>
                <a:effectLst/>
                <a:latin typeface="-apple-system"/>
              </a:rPr>
              <a:t>maintenance </a:t>
            </a:r>
            <a:r>
              <a:rPr lang="en-US" b="0" i="0" dirty="0">
                <a:solidFill>
                  <a:srgbClr val="292929"/>
                </a:solidFill>
                <a:effectLst/>
                <a:latin typeface="-apple-system"/>
              </a:rPr>
              <a:t>in the Start menu search box), click Maintenance, and hit Start Maintenance. This happens automatically on a daily schedule (you can change the time it runs—mine was set for 2 a.m.), but if you're experiencing slowdowns, it's worth trying.</a:t>
            </a:r>
          </a:p>
          <a:p>
            <a:pPr algn="l"/>
            <a:r>
              <a:rPr lang="en-US" b="0" i="0" dirty="0">
                <a:solidFill>
                  <a:srgbClr val="292929"/>
                </a:solidFill>
                <a:effectLst/>
                <a:latin typeface="-apple-system"/>
              </a:rPr>
              <a:t>If your PC is still hopelessly bogged down, you can use the Windows Security app's </a:t>
            </a:r>
            <a:r>
              <a:rPr lang="en-US" b="1" i="0" dirty="0">
                <a:solidFill>
                  <a:srgbClr val="292929"/>
                </a:solidFill>
                <a:effectLst/>
                <a:latin typeface="-apple-system"/>
              </a:rPr>
              <a:t>Fresh start</a:t>
            </a:r>
            <a:r>
              <a:rPr lang="en-US" b="0" i="0" dirty="0">
                <a:solidFill>
                  <a:srgbClr val="292929"/>
                </a:solidFill>
                <a:effectLst/>
                <a:latin typeface="-apple-system"/>
              </a:rPr>
              <a:t> option, but be warned that doing so may remove some of your installed programs, but your personal files are kept.</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27</a:t>
            </a:fld>
            <a:endParaRPr lang="en-US"/>
          </a:p>
        </p:txBody>
      </p:sp>
    </p:spTree>
    <p:extLst>
      <p:ext uri="{BB962C8B-B14F-4D97-AF65-F5344CB8AC3E}">
        <p14:creationId xmlns:p14="http://schemas.microsoft.com/office/powerpoint/2010/main" val="2265052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92929"/>
                </a:solidFill>
                <a:effectLst/>
                <a:latin typeface="-apple-system"/>
              </a:rPr>
              <a:t>You can easily get to this setting by typing </a:t>
            </a:r>
            <a:r>
              <a:rPr lang="en-US" b="0" i="1" dirty="0">
                <a:solidFill>
                  <a:srgbClr val="292929"/>
                </a:solidFill>
                <a:effectLst/>
                <a:latin typeface="-apple-system"/>
              </a:rPr>
              <a:t>adjust appearance</a:t>
            </a:r>
            <a:r>
              <a:rPr lang="en-US" b="0" i="0" dirty="0">
                <a:solidFill>
                  <a:srgbClr val="292929"/>
                </a:solidFill>
                <a:effectLst/>
                <a:latin typeface="-apple-system"/>
              </a:rPr>
              <a:t> in the Start menu's search box. In the dialog, you can use the radio button at the top labeled </a:t>
            </a:r>
            <a:r>
              <a:rPr lang="en-US" b="0" i="1" dirty="0">
                <a:solidFill>
                  <a:srgbClr val="292929"/>
                </a:solidFill>
                <a:effectLst/>
                <a:latin typeface="-apple-system"/>
              </a:rPr>
              <a:t>Adjust for best performance</a:t>
            </a:r>
            <a:r>
              <a:rPr lang="en-US" b="0" i="0" dirty="0">
                <a:solidFill>
                  <a:srgbClr val="292929"/>
                </a:solidFill>
                <a:effectLst/>
                <a:latin typeface="-apple-system"/>
              </a:rPr>
              <a:t> or select which eye-candy features you can live without from the long list of check boxes below these choices. If you choose the overall best-performance button, you'll lose all of the visual effects. For example, you won't see the contents of a window you're dragging move, but rather just a rectangle representing the window's edges. Keeping the effects that you enjoy checked in the dialog is probably a better way to go. You can also get to this tool from the new Settings app and searching for "maintenance" or "performance."</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28</a:t>
            </a:fld>
            <a:endParaRPr lang="en-US"/>
          </a:p>
        </p:txBody>
      </p:sp>
    </p:spTree>
    <p:extLst>
      <p:ext uri="{BB962C8B-B14F-4D97-AF65-F5344CB8AC3E}">
        <p14:creationId xmlns:p14="http://schemas.microsoft.com/office/powerpoint/2010/main" val="2669490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92929"/>
                </a:solidFill>
                <a:effectLst/>
                <a:latin typeface="-apple-system"/>
              </a:rPr>
              <a:t>Especially for lower-powered PCs, search indexing can eat up system resources, if only temporarily. If you do a lot of searching, this won't appeal to you, as some searches will be slower. To turn off indexing, open the Indexing Options Control Panel window (you can also just type </a:t>
            </a:r>
            <a:r>
              <a:rPr lang="en-US" b="0" i="1" dirty="0">
                <a:solidFill>
                  <a:srgbClr val="292929"/>
                </a:solidFill>
                <a:effectLst/>
                <a:latin typeface="-apple-system"/>
              </a:rPr>
              <a:t>index</a:t>
            </a:r>
            <a:r>
              <a:rPr lang="en-US" b="0" i="0" dirty="0">
                <a:solidFill>
                  <a:srgbClr val="292929"/>
                </a:solidFill>
                <a:effectLst/>
                <a:latin typeface="-apple-system"/>
              </a:rPr>
              <a:t> in the Start button search box to see Indexing Options at the top of the result list). Click Modify and uncheck locations you don't want indexed. Choosing Advanced lets you decide which file types should and shouldn't be indexed.</a:t>
            </a:r>
          </a:p>
          <a:p>
            <a:pPr algn="l"/>
            <a:r>
              <a:rPr lang="en-US" b="0" i="0" dirty="0">
                <a:solidFill>
                  <a:srgbClr val="292929"/>
                </a:solidFill>
                <a:effectLst/>
                <a:latin typeface="-apple-system"/>
              </a:rPr>
              <a:t>If you leave search indexing on but find that it occasionally slows down your PC, you can stop its process when you need extra speed. Right-click This PC on the desktop (or type Computer in the Search box), and choose Manage. Then, double-click Services and Applications, and select Services.</a:t>
            </a:r>
          </a:p>
          <a:p>
            <a:pPr algn="l"/>
            <a:r>
              <a:rPr lang="en-US" b="0" i="0" dirty="0">
                <a:solidFill>
                  <a:srgbClr val="292929"/>
                </a:solidFill>
                <a:effectLst/>
                <a:latin typeface="-apple-system"/>
              </a:rPr>
              <a:t>Find Windows Search, and double-click on that. From this Properties dialog, you can choose a Startup type of Manual or Disabled to have the process silent by default. The </a:t>
            </a:r>
            <a:r>
              <a:rPr lang="en-US" b="0" i="1" dirty="0">
                <a:solidFill>
                  <a:srgbClr val="292929"/>
                </a:solidFill>
                <a:effectLst/>
                <a:latin typeface="-apple-system"/>
              </a:rPr>
              <a:t>Automatic (Delayed Start) startup type</a:t>
            </a:r>
            <a:r>
              <a:rPr lang="en-US" b="0" i="0" dirty="0">
                <a:solidFill>
                  <a:srgbClr val="292929"/>
                </a:solidFill>
                <a:effectLst/>
                <a:latin typeface="-apple-system"/>
              </a:rPr>
              <a:t> according to Microsoft help, "is preferred over the Automatic startup type because it helps reduce the effect on the system's overall boot performance." That may be turned on by default.</a:t>
            </a:r>
          </a:p>
          <a:p>
            <a:pPr algn="l"/>
            <a:r>
              <a:rPr lang="en-US" b="0" i="0" dirty="0">
                <a:solidFill>
                  <a:srgbClr val="292929"/>
                </a:solidFill>
                <a:effectLst/>
                <a:latin typeface="-apple-system"/>
              </a:rPr>
              <a:t>A final option is to go to the right-hand panel, click More options, and then Stop. You can also simply hit the stop button above the center section. Don't forget to turn it back on at some point if you want to be able to search your system.</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29</a:t>
            </a:fld>
            <a:endParaRPr lang="en-US"/>
          </a:p>
        </p:txBody>
      </p:sp>
    </p:spTree>
    <p:extLst>
      <p:ext uri="{BB962C8B-B14F-4D97-AF65-F5344CB8AC3E}">
        <p14:creationId xmlns:p14="http://schemas.microsoft.com/office/powerpoint/2010/main" val="276501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292929"/>
                </a:solidFill>
                <a:effectLst/>
                <a:latin typeface="-apple-system"/>
              </a:rPr>
              <a:t>It may seem odd for a tips article to tell you to turn off Windows 10's Tips feature, but it can reduce processing that Windows needs to do to display relevant tips for your system. The same can be said for Notifications. If Windows doesn't need to generate a notification, your computing will go faster. I have over 40 apps that are capable of sending notifications. Simply open the Settings app's Notifications &amp; actions page to change the notification settings. You'll see a list of individual apps that can send notifications, and you can uncheck those you don't want to hear from. If you have a lot of these, too, go through the list and you're bound to find sources from which you have no need to be notified. The distraction savings alone can speed up your PC use, if only in terms of your perception of computing speed. An easy way to pause notifications is to tap the Focus Assist button in the Action Center. This also makes it easier to re-enable them later.</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30</a:t>
            </a:fld>
            <a:endParaRPr lang="en-US"/>
          </a:p>
        </p:txBody>
      </p:sp>
    </p:spTree>
    <p:extLst>
      <p:ext uri="{BB962C8B-B14F-4D97-AF65-F5344CB8AC3E}">
        <p14:creationId xmlns:p14="http://schemas.microsoft.com/office/powerpoint/2010/main" val="1407476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Inter"/>
                <a:hlinkClick r:id="rId3"/>
              </a:rPr>
              <a:t>Windows 10 tries to handle driver updates</a:t>
            </a:r>
            <a:r>
              <a:rPr lang="en-US" b="0" i="0" dirty="0">
                <a:solidFill>
                  <a:srgbClr val="2C2C2C"/>
                </a:solidFill>
                <a:effectLst/>
                <a:latin typeface="Inter"/>
              </a:rPr>
              <a:t>, but it isn't perfect. Sometimes it'll leave some essential driver updates behind. So, when a hardware issue strikes, it's always worth checking if you need to update your drivers.</a:t>
            </a:r>
          </a:p>
          <a:p>
            <a:pPr algn="l"/>
            <a:r>
              <a:rPr lang="en-US" b="0" i="0" dirty="0">
                <a:solidFill>
                  <a:srgbClr val="2C2C2C"/>
                </a:solidFill>
                <a:effectLst/>
                <a:latin typeface="Inter"/>
              </a:rPr>
              <a:t>One of the best ways to check the status of your Windows drivers is using a free driver update tool, and </a:t>
            </a:r>
            <a:r>
              <a:rPr lang="en-US" b="1" i="0" u="none" strike="noStrike" dirty="0" err="1">
                <a:solidFill>
                  <a:srgbClr val="BF0D0B"/>
                </a:solidFill>
                <a:effectLst/>
                <a:latin typeface="Inter"/>
                <a:hlinkClick r:id="rId4"/>
              </a:rPr>
              <a:t>IOBit</a:t>
            </a:r>
            <a:r>
              <a:rPr lang="en-US" b="1" i="0" u="none" strike="noStrike" dirty="0">
                <a:solidFill>
                  <a:srgbClr val="BF0D0B"/>
                </a:solidFill>
                <a:effectLst/>
                <a:latin typeface="Inter"/>
                <a:hlinkClick r:id="rId4"/>
              </a:rPr>
              <a:t> Driver Booster</a:t>
            </a:r>
            <a:r>
              <a:rPr lang="en-US" b="0" i="0" dirty="0">
                <a:solidFill>
                  <a:srgbClr val="2C2C2C"/>
                </a:solidFill>
                <a:effectLst/>
                <a:latin typeface="Inter"/>
              </a:rPr>
              <a:t> is one of the best Windows 10 driver update tools, claiming to fix and update over 1,000,000 drivers.</a:t>
            </a:r>
          </a:p>
          <a:p>
            <a:pPr algn="l">
              <a:buFont typeface="+mj-lt"/>
              <a:buAutoNum type="arabicPeriod"/>
            </a:pPr>
            <a:r>
              <a:rPr lang="en-US" b="0" i="0" dirty="0">
                <a:solidFill>
                  <a:srgbClr val="2C2C2C"/>
                </a:solidFill>
                <a:effectLst/>
                <a:latin typeface="Inter"/>
              </a:rPr>
              <a:t>Download and install Driver Booster, making sure to deselect any additional software offered to you.</a:t>
            </a:r>
          </a:p>
          <a:p>
            <a:pPr algn="l">
              <a:buFont typeface="+mj-lt"/>
              <a:buAutoNum type="arabicPeriod"/>
            </a:pPr>
            <a:r>
              <a:rPr lang="en-US" b="0" i="0" dirty="0">
                <a:solidFill>
                  <a:srgbClr val="2C2C2C"/>
                </a:solidFill>
                <a:effectLst/>
                <a:latin typeface="Inter"/>
              </a:rPr>
              <a:t>Open Driver Booster. You'll spot three tabs: </a:t>
            </a:r>
            <a:r>
              <a:rPr lang="en-US" b="1" i="0" dirty="0">
                <a:solidFill>
                  <a:srgbClr val="2C2C2C"/>
                </a:solidFill>
                <a:effectLst/>
                <a:latin typeface="Inter"/>
              </a:rPr>
              <a:t>Outdated, UpToDate,</a:t>
            </a:r>
            <a:r>
              <a:rPr lang="en-US" b="0" i="0" dirty="0">
                <a:solidFill>
                  <a:srgbClr val="2C2C2C"/>
                </a:solidFill>
                <a:effectLst/>
                <a:latin typeface="Inter"/>
              </a:rPr>
              <a:t> and </a:t>
            </a:r>
            <a:r>
              <a:rPr lang="en-US" b="1" i="0" dirty="0">
                <a:solidFill>
                  <a:srgbClr val="2C2C2C"/>
                </a:solidFill>
                <a:effectLst/>
                <a:latin typeface="Inter"/>
              </a:rPr>
              <a:t>Action Center</a:t>
            </a:r>
            <a:r>
              <a:rPr lang="en-US" b="0" i="0" dirty="0">
                <a:solidFill>
                  <a:srgbClr val="2C2C2C"/>
                </a:solidFill>
                <a:effectLst/>
                <a:latin typeface="Inter"/>
              </a:rPr>
              <a:t>. The first two are fairly self-explanatory, containing the lists of your system drivers and their status. The Action Center tab contains download links for other </a:t>
            </a:r>
            <a:r>
              <a:rPr lang="en-US" b="0" i="0" dirty="0" err="1">
                <a:solidFill>
                  <a:srgbClr val="2C2C2C"/>
                </a:solidFill>
                <a:effectLst/>
                <a:latin typeface="Inter"/>
              </a:rPr>
              <a:t>IOBit</a:t>
            </a:r>
            <a:r>
              <a:rPr lang="en-US" b="0" i="0" dirty="0">
                <a:solidFill>
                  <a:srgbClr val="2C2C2C"/>
                </a:solidFill>
                <a:effectLst/>
                <a:latin typeface="Inter"/>
              </a:rPr>
              <a:t> utilities.</a:t>
            </a:r>
          </a:p>
          <a:p>
            <a:pPr algn="l">
              <a:buFont typeface="+mj-lt"/>
              <a:buAutoNum type="arabicPeriod"/>
            </a:pPr>
            <a:r>
              <a:rPr lang="en-US" b="0" i="0" dirty="0">
                <a:solidFill>
                  <a:srgbClr val="2C2C2C"/>
                </a:solidFill>
                <a:effectLst/>
                <a:latin typeface="Inter"/>
              </a:rPr>
              <a:t>Select the </a:t>
            </a:r>
            <a:r>
              <a:rPr lang="en-US" b="1" i="0" dirty="0">
                <a:solidFill>
                  <a:srgbClr val="2C2C2C"/>
                </a:solidFill>
                <a:effectLst/>
                <a:latin typeface="Inter"/>
              </a:rPr>
              <a:t>Outdated</a:t>
            </a:r>
            <a:r>
              <a:rPr lang="en-US" b="0" i="0" dirty="0">
                <a:solidFill>
                  <a:srgbClr val="2C2C2C"/>
                </a:solidFill>
                <a:effectLst/>
                <a:latin typeface="Inter"/>
              </a:rPr>
              <a:t> tab. You can choose to </a:t>
            </a:r>
            <a:r>
              <a:rPr lang="en-US" b="1" i="0" dirty="0">
                <a:solidFill>
                  <a:srgbClr val="2C2C2C"/>
                </a:solidFill>
                <a:effectLst/>
                <a:latin typeface="Inter"/>
              </a:rPr>
              <a:t>Update Now</a:t>
            </a:r>
            <a:r>
              <a:rPr lang="en-US" b="0" i="0" dirty="0">
                <a:solidFill>
                  <a:srgbClr val="2C2C2C"/>
                </a:solidFill>
                <a:effectLst/>
                <a:latin typeface="Inter"/>
              </a:rPr>
              <a:t> using the big red button, or head down the list and update individual drivers as you see fit. You can also choose to ignore specific drivers, roll them back to their previous state, or uninstall them entirely. Driver Booster automatically downloads and applies the drivers to your system, but you may require a system reboot to finish the installation process.</a:t>
            </a:r>
          </a:p>
          <a:p>
            <a:pPr algn="l" fontAlgn="base"/>
            <a:r>
              <a:rPr lang="en-US" b="0" i="0" dirty="0">
                <a:solidFill>
                  <a:srgbClr val="2C2C2C"/>
                </a:solidFill>
                <a:effectLst/>
                <a:latin typeface="Inter"/>
              </a:rPr>
              <a:t>Driver Booster creates a system restore point before updating your drivers, as well as including options for automatic shut down or reboot after the driver installation process completes---handy for leaving the tool running just before bed!</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32</a:t>
            </a:fld>
            <a:endParaRPr lang="en-US"/>
          </a:p>
        </p:txBody>
      </p:sp>
    </p:spTree>
    <p:extLst>
      <p:ext uri="{BB962C8B-B14F-4D97-AF65-F5344CB8AC3E}">
        <p14:creationId xmlns:p14="http://schemas.microsoft.com/office/powerpoint/2010/main" val="317926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Clearly, Microsoft thinks that file extensions are too complicated for the unwashed masses. So, by default, Windows 10 hides the ".docx" or ".jpg" or ".exe" suffixes that appear at the end of file names. This way, when you get a spreadsheet from a friend, File Explorer will show that it's a "Microsoft Excel Worksheet" whether it's an Excel 2003 .</a:t>
            </a:r>
            <a:r>
              <a:rPr lang="en-US" b="0" i="0" dirty="0" err="1">
                <a:solidFill>
                  <a:srgbClr val="333333"/>
                </a:solidFill>
                <a:effectLst/>
                <a:latin typeface="Open Sans"/>
              </a:rPr>
              <a:t>xls</a:t>
            </a:r>
            <a:r>
              <a:rPr lang="en-US" b="0" i="0" dirty="0">
                <a:solidFill>
                  <a:srgbClr val="333333"/>
                </a:solidFill>
                <a:effectLst/>
                <a:latin typeface="Open Sans"/>
              </a:rPr>
              <a:t> file or a modern-day .xlsx file. Good luck with that!</a:t>
            </a:r>
          </a:p>
          <a:p>
            <a:pPr algn="l" fontAlgn="base"/>
            <a:r>
              <a:rPr lang="en-US" b="0" i="0" dirty="0">
                <a:solidFill>
                  <a:srgbClr val="333333"/>
                </a:solidFill>
                <a:effectLst/>
                <a:latin typeface="Open Sans"/>
              </a:rPr>
              <a:t>To make file extensions visible again, enter "file explorer options" in the Windows search box, select the View tab, and then uncheck "Hide Extensions for Known File Types." </a:t>
            </a:r>
          </a:p>
          <a:p>
            <a:pPr algn="l" fontAlgn="base"/>
            <a:r>
              <a:rPr lang="en-US" b="0" i="0" dirty="0">
                <a:solidFill>
                  <a:srgbClr val="333333"/>
                </a:solidFill>
                <a:effectLst/>
                <a:latin typeface="Open Sans"/>
              </a:rPr>
              <a:t>While you're at it, you might want to toggle "Show hidden files, folders and drives" to on and uncheck “hide protected operating system files” so you can see all your system files.</a:t>
            </a:r>
          </a:p>
        </p:txBody>
      </p:sp>
      <p:sp>
        <p:nvSpPr>
          <p:cNvPr id="4" name="Slide Number Placeholder 3"/>
          <p:cNvSpPr>
            <a:spLocks noGrp="1"/>
          </p:cNvSpPr>
          <p:nvPr>
            <p:ph type="sldNum" sz="quarter" idx="5"/>
          </p:nvPr>
        </p:nvSpPr>
        <p:spPr/>
        <p:txBody>
          <a:bodyPr/>
          <a:lstStyle/>
          <a:p>
            <a:fld id="{C764137B-057F-47FE-8B33-BCC228F1CC27}" type="slidenum">
              <a:rPr lang="en-US" smtClean="0"/>
              <a:t>5</a:t>
            </a:fld>
            <a:endParaRPr lang="en-US"/>
          </a:p>
        </p:txBody>
      </p:sp>
    </p:spTree>
    <p:extLst>
      <p:ext uri="{BB962C8B-B14F-4D97-AF65-F5344CB8AC3E}">
        <p14:creationId xmlns:p14="http://schemas.microsoft.com/office/powerpoint/2010/main" val="2573225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C2C"/>
                </a:solidFill>
                <a:effectLst/>
                <a:latin typeface="Inter"/>
              </a:rPr>
              <a:t>Snappy Driver Installer (SDI) is a free and open source driver updater with a vast driver collection for offline use. Microsoft keeps Windows 10 up-to-date, </a:t>
            </a:r>
            <a:r>
              <a:rPr lang="en-US" b="1" i="0" u="none" strike="noStrike" dirty="0">
                <a:solidFill>
                  <a:srgbClr val="BF0D0B"/>
                </a:solidFill>
                <a:effectLst/>
                <a:latin typeface="Inter"/>
                <a:hlinkClick r:id="rId3"/>
              </a:rPr>
              <a:t>but sometimes your drivers get left behind</a:t>
            </a:r>
            <a:r>
              <a:rPr lang="en-US" b="0" i="0" dirty="0">
                <a:solidFill>
                  <a:srgbClr val="2C2C2C"/>
                </a:solidFill>
                <a:effectLst/>
                <a:latin typeface="Inter"/>
              </a:rPr>
              <a:t>---and outdated drivers can often cause weird issues.</a:t>
            </a:r>
          </a:p>
          <a:p>
            <a:pPr algn="l"/>
            <a:r>
              <a:rPr lang="en-US" b="0" i="0" dirty="0">
                <a:solidFill>
                  <a:srgbClr val="2C2C2C"/>
                </a:solidFill>
                <a:effectLst/>
                <a:latin typeface="Inter"/>
              </a:rPr>
              <a:t>Head to the Snappy Driver Installer download page. Download and unzip the SDI Lite version, then run the SDI application. Select </a:t>
            </a:r>
            <a:r>
              <a:rPr lang="en-US" b="1" i="0" dirty="0">
                <a:solidFill>
                  <a:srgbClr val="2C2C2C"/>
                </a:solidFill>
                <a:effectLst/>
                <a:latin typeface="Inter"/>
              </a:rPr>
              <a:t>Download Indexes Only</a:t>
            </a:r>
            <a:r>
              <a:rPr lang="en-US" b="0" i="0" dirty="0">
                <a:solidFill>
                  <a:srgbClr val="2C2C2C"/>
                </a:solidFill>
                <a:effectLst/>
                <a:latin typeface="Inter"/>
              </a:rPr>
              <a:t> to let SDI to quickly scan your computer to see which drivers need updating or installing (and then marvel at the "grass" theme, and change it if you see fit!).</a:t>
            </a:r>
          </a:p>
          <a:p>
            <a:pPr algn="l"/>
            <a:r>
              <a:rPr lang="en-US" b="0" i="0" dirty="0">
                <a:solidFill>
                  <a:srgbClr val="2C2C2C"/>
                </a:solidFill>
                <a:effectLst/>
                <a:latin typeface="Inter"/>
              </a:rPr>
              <a:t>After SDI scans your system, it offers a list of potential new drivers. Head down the list and select the drivers you want to install (or click </a:t>
            </a:r>
            <a:r>
              <a:rPr lang="en-US" b="1" i="0" dirty="0">
                <a:solidFill>
                  <a:srgbClr val="2C2C2C"/>
                </a:solidFill>
                <a:effectLst/>
                <a:latin typeface="Inter"/>
              </a:rPr>
              <a:t>Select all</a:t>
            </a:r>
            <a:r>
              <a:rPr lang="en-US" b="0" i="0" dirty="0">
                <a:solidFill>
                  <a:srgbClr val="2C2C2C"/>
                </a:solidFill>
                <a:effectLst/>
                <a:latin typeface="Inter"/>
              </a:rPr>
              <a:t> in the left-hand option menu), make sure to select </a:t>
            </a:r>
            <a:r>
              <a:rPr lang="en-US" b="1" i="0" dirty="0">
                <a:solidFill>
                  <a:srgbClr val="2C2C2C"/>
                </a:solidFill>
                <a:effectLst/>
                <a:latin typeface="Inter"/>
              </a:rPr>
              <a:t>Create a new restore point</a:t>
            </a:r>
            <a:r>
              <a:rPr lang="en-US" b="0" i="0" dirty="0">
                <a:solidFill>
                  <a:srgbClr val="2C2C2C"/>
                </a:solidFill>
                <a:effectLst/>
                <a:latin typeface="Inter"/>
              </a:rPr>
              <a:t>, then select </a:t>
            </a:r>
            <a:r>
              <a:rPr lang="en-US" b="1" i="0" dirty="0">
                <a:solidFill>
                  <a:srgbClr val="2C2C2C"/>
                </a:solidFill>
                <a:effectLst/>
                <a:latin typeface="Inter"/>
              </a:rPr>
              <a:t>Install. </a:t>
            </a:r>
            <a:r>
              <a:rPr lang="en-US" b="0" i="0" dirty="0">
                <a:solidFill>
                  <a:srgbClr val="2C2C2C"/>
                </a:solidFill>
                <a:effectLst/>
                <a:latin typeface="Inter"/>
              </a:rPr>
              <a:t>The download and update process can take a while depending on how many drivers need updating.</a:t>
            </a:r>
          </a:p>
          <a:p>
            <a:pPr algn="l"/>
            <a:r>
              <a:rPr lang="en-US" b="0" i="0" dirty="0">
                <a:solidFill>
                  <a:srgbClr val="2C2C2C"/>
                </a:solidFill>
                <a:effectLst/>
                <a:latin typeface="Inter"/>
              </a:rPr>
              <a:t>Once the download and installation process completes, restart your system.</a:t>
            </a:r>
          </a:p>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33</a:t>
            </a:fld>
            <a:endParaRPr lang="en-US"/>
          </a:p>
        </p:txBody>
      </p:sp>
    </p:spTree>
    <p:extLst>
      <p:ext uri="{BB962C8B-B14F-4D97-AF65-F5344CB8AC3E}">
        <p14:creationId xmlns:p14="http://schemas.microsoft.com/office/powerpoint/2010/main" val="2311327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2C2C2C"/>
                </a:solidFill>
                <a:effectLst/>
                <a:latin typeface="Inter"/>
              </a:rPr>
              <a:t>FixWin</a:t>
            </a:r>
            <a:r>
              <a:rPr lang="en-US" b="0" i="0" dirty="0">
                <a:solidFill>
                  <a:srgbClr val="2C2C2C"/>
                </a:solidFill>
                <a:effectLst/>
                <a:latin typeface="Inter"/>
              </a:rPr>
              <a:t> 10 isn't just one of the best Windows 10 repair tools, it's portable! You can use </a:t>
            </a:r>
            <a:r>
              <a:rPr lang="en-US" b="0" i="0" dirty="0" err="1">
                <a:solidFill>
                  <a:srgbClr val="2C2C2C"/>
                </a:solidFill>
                <a:effectLst/>
                <a:latin typeface="Inter"/>
              </a:rPr>
              <a:t>FixWin</a:t>
            </a:r>
            <a:r>
              <a:rPr lang="en-US" b="0" i="0" dirty="0">
                <a:solidFill>
                  <a:srgbClr val="2C2C2C"/>
                </a:solidFill>
                <a:effectLst/>
                <a:latin typeface="Inter"/>
              </a:rPr>
              <a:t> 10 to repair a huge variety of operating system issues.</a:t>
            </a:r>
          </a:p>
          <a:p>
            <a:pPr algn="l"/>
            <a:r>
              <a:rPr lang="en-US" b="0" i="0" dirty="0">
                <a:solidFill>
                  <a:srgbClr val="2C2C2C"/>
                </a:solidFill>
                <a:effectLst/>
                <a:latin typeface="Inter"/>
              </a:rPr>
              <a:t>The program is divided into six neat sections, each representing problems with a specific component (File Explorer, System Tools, etc.). Each section contains at least ten fixes (</a:t>
            </a:r>
            <a:r>
              <a:rPr lang="en-US" b="1" i="0" u="none" strike="noStrike" dirty="0">
                <a:solidFill>
                  <a:srgbClr val="BF0D0B"/>
                </a:solidFill>
                <a:effectLst/>
                <a:latin typeface="Inter"/>
                <a:hlinkClick r:id="rId3"/>
              </a:rPr>
              <a:t>see the full list here</a:t>
            </a:r>
            <a:r>
              <a:rPr lang="en-US" b="0" i="0" dirty="0">
                <a:solidFill>
                  <a:srgbClr val="2C2C2C"/>
                </a:solidFill>
                <a:effectLst/>
                <a:latin typeface="Inter"/>
              </a:rPr>
              <a:t>). Some of the fixes may require a reboot, but you'll be informed of this when you click the </a:t>
            </a:r>
            <a:r>
              <a:rPr lang="en-US" b="1" i="0" dirty="0">
                <a:solidFill>
                  <a:srgbClr val="2C2C2C"/>
                </a:solidFill>
                <a:effectLst/>
                <a:latin typeface="Inter"/>
              </a:rPr>
              <a:t>Fix</a:t>
            </a:r>
            <a:r>
              <a:rPr lang="en-US" b="0" i="0" dirty="0">
                <a:solidFill>
                  <a:srgbClr val="2C2C2C"/>
                </a:solidFill>
                <a:effectLst/>
                <a:latin typeface="Inter"/>
              </a:rPr>
              <a:t> button.</a:t>
            </a:r>
          </a:p>
          <a:p>
            <a:pPr algn="l"/>
            <a:r>
              <a:rPr lang="en-US" b="0" i="0" dirty="0">
                <a:solidFill>
                  <a:srgbClr val="2C2C2C"/>
                </a:solidFill>
                <a:effectLst/>
                <a:latin typeface="Inter"/>
              </a:rPr>
              <a:t>Fixes vary from common irritants, such as the Recycle Bin icon failing to automatically update after emptying, to more advanced fixes like restoring access to the Registry Editor.</a:t>
            </a:r>
          </a:p>
          <a:p>
            <a:pPr algn="l"/>
            <a:r>
              <a:rPr lang="en-US" b="0" i="0" dirty="0">
                <a:solidFill>
                  <a:srgbClr val="2C2C2C"/>
                </a:solidFill>
                <a:effectLst/>
                <a:latin typeface="Inter"/>
              </a:rPr>
              <a:t>The </a:t>
            </a:r>
            <a:r>
              <a:rPr lang="en-US" b="1" i="0" dirty="0">
                <a:solidFill>
                  <a:srgbClr val="2C2C2C"/>
                </a:solidFill>
                <a:effectLst/>
                <a:latin typeface="Inter"/>
              </a:rPr>
              <a:t>Additional Fixes</a:t>
            </a:r>
            <a:r>
              <a:rPr lang="en-US" b="0" i="0" dirty="0">
                <a:solidFill>
                  <a:srgbClr val="2C2C2C"/>
                </a:solidFill>
                <a:effectLst/>
                <a:latin typeface="Inter"/>
              </a:rPr>
              <a:t> section contains novel-but-useful tweaks, such as restoring the Sticky Notes delete warning dialog box, while the </a:t>
            </a:r>
            <a:r>
              <a:rPr lang="en-US" b="1" i="0" dirty="0">
                <a:solidFill>
                  <a:srgbClr val="2C2C2C"/>
                </a:solidFill>
                <a:effectLst/>
                <a:latin typeface="Inter"/>
              </a:rPr>
              <a:t>Troubleshooters</a:t>
            </a:r>
            <a:r>
              <a:rPr lang="en-US" b="0" i="0" dirty="0">
                <a:solidFill>
                  <a:srgbClr val="2C2C2C"/>
                </a:solidFill>
                <a:effectLst/>
                <a:latin typeface="Inter"/>
              </a:rPr>
              <a:t> section directs you to the relevant Windows 10 troubleshooter tool on your system. The integrated troubleshooters are sometimes the easiest option, at least before delving into the depths of your system.</a:t>
            </a:r>
          </a:p>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34</a:t>
            </a:fld>
            <a:endParaRPr lang="en-US"/>
          </a:p>
        </p:txBody>
      </p:sp>
    </p:spTree>
    <p:extLst>
      <p:ext uri="{BB962C8B-B14F-4D97-AF65-F5344CB8AC3E}">
        <p14:creationId xmlns:p14="http://schemas.microsoft.com/office/powerpoint/2010/main" val="1188463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C2C"/>
                </a:solidFill>
                <a:effectLst/>
                <a:latin typeface="Inter"/>
              </a:rPr>
              <a:t>Ultimate Windows Tweaker has the same developer as FixWin10 (The Windows Club). This is immediately evident because both programs share the same easy-to-use interface.</a:t>
            </a:r>
          </a:p>
          <a:p>
            <a:pPr algn="l"/>
            <a:r>
              <a:rPr lang="en-US" b="0" i="0" dirty="0">
                <a:solidFill>
                  <a:srgbClr val="2C2C2C"/>
                </a:solidFill>
                <a:effectLst/>
                <a:latin typeface="Inter"/>
              </a:rPr>
              <a:t>Unlike </a:t>
            </a:r>
            <a:r>
              <a:rPr lang="en-US" b="0" i="0" dirty="0" err="1">
                <a:solidFill>
                  <a:srgbClr val="2C2C2C"/>
                </a:solidFill>
                <a:effectLst/>
                <a:latin typeface="Inter"/>
              </a:rPr>
              <a:t>FixWin</a:t>
            </a:r>
            <a:r>
              <a:rPr lang="en-US" b="0" i="0" dirty="0">
                <a:solidFill>
                  <a:srgbClr val="2C2C2C"/>
                </a:solidFill>
                <a:effectLst/>
                <a:latin typeface="Inter"/>
              </a:rPr>
              <a:t> 10, which addresses Windows 10 issues and lets you fix them, this program enables you to quickly enable, disable, hide, or remove specific features from Windows.</a:t>
            </a:r>
          </a:p>
          <a:p>
            <a:pPr algn="l"/>
            <a:r>
              <a:rPr lang="en-US" b="0" i="0" dirty="0">
                <a:solidFill>
                  <a:srgbClr val="2C2C2C"/>
                </a:solidFill>
                <a:effectLst/>
                <a:latin typeface="Inter"/>
              </a:rPr>
              <a:t>You can make each change listed in this program using the Windows 10 Settings app, the Registry Editor, or the Group Policy Editor. However, Ultimate Windows Tweaker puts all the options within neat sections that list relevant issues which you can then address quickly.</a:t>
            </a:r>
          </a:p>
          <a:p>
            <a:pPr algn="l"/>
            <a:r>
              <a:rPr lang="en-US" b="0" i="0" dirty="0">
                <a:solidFill>
                  <a:srgbClr val="2C2C2C"/>
                </a:solidFill>
                <a:effectLst/>
                <a:latin typeface="Inter"/>
              </a:rPr>
              <a:t>Click the </a:t>
            </a:r>
            <a:r>
              <a:rPr lang="en-US" b="1" i="0" dirty="0">
                <a:solidFill>
                  <a:srgbClr val="2C2C2C"/>
                </a:solidFill>
                <a:effectLst/>
                <a:latin typeface="Inter"/>
              </a:rPr>
              <a:t>Create Restore Point button</a:t>
            </a:r>
            <a:r>
              <a:rPr lang="en-US" b="0" i="0" dirty="0">
                <a:solidFill>
                  <a:srgbClr val="2C2C2C"/>
                </a:solidFill>
                <a:effectLst/>
                <a:latin typeface="Inter"/>
              </a:rPr>
              <a:t> at the bottom left before you start, tick the changes you want to make, then click </a:t>
            </a:r>
            <a:r>
              <a:rPr lang="en-US" b="1" i="0" dirty="0">
                <a:solidFill>
                  <a:srgbClr val="2C2C2C"/>
                </a:solidFill>
                <a:effectLst/>
                <a:latin typeface="Inter"/>
              </a:rPr>
              <a:t>Apply</a:t>
            </a:r>
            <a:r>
              <a:rPr lang="en-US" b="0" i="0" dirty="0">
                <a:solidFill>
                  <a:srgbClr val="2C2C2C"/>
                </a:solidFill>
                <a:effectLst/>
                <a:latin typeface="Inter"/>
              </a:rPr>
              <a:t> at the bottom. The </a:t>
            </a:r>
            <a:r>
              <a:rPr lang="en-US" b="1" i="0" dirty="0">
                <a:solidFill>
                  <a:srgbClr val="2C2C2C"/>
                </a:solidFill>
                <a:effectLst/>
                <a:latin typeface="Inter"/>
              </a:rPr>
              <a:t>Additional</a:t>
            </a:r>
            <a:r>
              <a:rPr lang="en-US" b="0" i="0" dirty="0">
                <a:solidFill>
                  <a:srgbClr val="2C2C2C"/>
                </a:solidFill>
                <a:effectLst/>
                <a:latin typeface="Inter"/>
              </a:rPr>
              <a:t> section lets you bring back Windows 7's Windows Photo Viewer with one click.</a:t>
            </a:r>
          </a:p>
          <a:p>
            <a:pPr algn="l"/>
            <a:r>
              <a:rPr lang="en-US" b="0" i="0" dirty="0">
                <a:solidFill>
                  <a:srgbClr val="2C2C2C"/>
                </a:solidFill>
                <a:effectLst/>
                <a:latin typeface="Inter"/>
              </a:rPr>
              <a:t>There are </a:t>
            </a:r>
            <a:r>
              <a:rPr lang="en-US" b="1" i="0" u="none" strike="noStrike" dirty="0">
                <a:solidFill>
                  <a:srgbClr val="BF0D0B"/>
                </a:solidFill>
                <a:effectLst/>
                <a:latin typeface="Inter"/>
                <a:hlinkClick r:id="rId3"/>
              </a:rPr>
              <a:t>over 200 Windows 10 tweaks</a:t>
            </a:r>
            <a:r>
              <a:rPr lang="en-US" b="0" i="0" dirty="0">
                <a:solidFill>
                  <a:srgbClr val="2C2C2C"/>
                </a:solidFill>
                <a:effectLst/>
                <a:latin typeface="Inter"/>
              </a:rPr>
              <a:t> that are available at the click of a button. Making changes to your OS has never been easier.</a:t>
            </a:r>
          </a:p>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35</a:t>
            </a:fld>
            <a:endParaRPr lang="en-US"/>
          </a:p>
        </p:txBody>
      </p:sp>
    </p:spTree>
    <p:extLst>
      <p:ext uri="{BB962C8B-B14F-4D97-AF65-F5344CB8AC3E}">
        <p14:creationId xmlns:p14="http://schemas.microsoft.com/office/powerpoint/2010/main" val="2110286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C2C"/>
                </a:solidFill>
                <a:effectLst/>
                <a:latin typeface="Inter"/>
              </a:rPr>
              <a:t>Windows Repair (All in One) is another free and useful Windows 10 repair tool you can use to repair numerous Windows 10 issues. The Windows Repair developer strongly suggests you should run the tool in Safe Mode for maximum effect. (</a:t>
            </a:r>
            <a:r>
              <a:rPr lang="en-US" b="1" i="0" u="none" strike="noStrike" dirty="0">
                <a:solidFill>
                  <a:srgbClr val="BF0D0B"/>
                </a:solidFill>
                <a:effectLst/>
                <a:latin typeface="Inter"/>
                <a:hlinkClick r:id="rId3"/>
              </a:rPr>
              <a:t>How to boot into Windows 10 Safe Mode?</a:t>
            </a:r>
            <a:r>
              <a:rPr lang="en-US" b="0" i="0" dirty="0">
                <a:solidFill>
                  <a:srgbClr val="2C2C2C"/>
                </a:solidFill>
                <a:effectLst/>
                <a:latin typeface="Inter"/>
              </a:rPr>
              <a:t>) The Windows Repair tool has its own </a:t>
            </a:r>
            <a:r>
              <a:rPr lang="en-US" b="1" i="0" dirty="0">
                <a:solidFill>
                  <a:srgbClr val="2C2C2C"/>
                </a:solidFill>
                <a:effectLst/>
                <a:latin typeface="Inter"/>
              </a:rPr>
              <a:t>Reboot to Safe Mode</a:t>
            </a:r>
            <a:r>
              <a:rPr lang="en-US" b="0" i="0" dirty="0">
                <a:solidFill>
                  <a:srgbClr val="2C2C2C"/>
                </a:solidFill>
                <a:effectLst/>
                <a:latin typeface="Inter"/>
              </a:rPr>
              <a:t> button for a quick reboot.</a:t>
            </a:r>
          </a:p>
          <a:p>
            <a:pPr algn="l"/>
            <a:r>
              <a:rPr lang="en-US" b="0" i="0" dirty="0">
                <a:solidFill>
                  <a:srgbClr val="2C2C2C"/>
                </a:solidFill>
                <a:effectLst/>
                <a:latin typeface="Inter"/>
              </a:rPr>
              <a:t>The repairs cover registry permissions, file permissions, Windows Firewall settings, Winsock and DNS cache fixes, Windows Update issues, and much more. The Windows Repair tool guides you through a fix process that automates the Windows Check Disk (</a:t>
            </a:r>
            <a:r>
              <a:rPr lang="en-US" b="0" i="0" dirty="0" err="1">
                <a:solidFill>
                  <a:srgbClr val="2C2C2C"/>
                </a:solidFill>
                <a:effectLst/>
                <a:latin typeface="Inter"/>
              </a:rPr>
              <a:t>chkdsk</a:t>
            </a:r>
            <a:r>
              <a:rPr lang="en-US" b="0" i="0" dirty="0">
                <a:solidFill>
                  <a:srgbClr val="2C2C2C"/>
                </a:solidFill>
                <a:effectLst/>
                <a:latin typeface="Inter"/>
              </a:rPr>
              <a:t>) and System File Checker (</a:t>
            </a:r>
            <a:r>
              <a:rPr lang="en-US" b="0" i="0" dirty="0" err="1">
                <a:solidFill>
                  <a:srgbClr val="2C2C2C"/>
                </a:solidFill>
                <a:effectLst/>
                <a:latin typeface="Inter"/>
              </a:rPr>
              <a:t>sfc</a:t>
            </a:r>
            <a:r>
              <a:rPr lang="en-US" b="0" i="0" dirty="0">
                <a:solidFill>
                  <a:srgbClr val="2C2C2C"/>
                </a:solidFill>
                <a:effectLst/>
                <a:latin typeface="Inter"/>
              </a:rPr>
              <a:t>) utilities.</a:t>
            </a:r>
          </a:p>
          <a:p>
            <a:pPr algn="l"/>
            <a:r>
              <a:rPr lang="en-US" b="0" i="0" dirty="0">
                <a:solidFill>
                  <a:srgbClr val="2C2C2C"/>
                </a:solidFill>
                <a:effectLst/>
                <a:latin typeface="Inter"/>
              </a:rPr>
              <a:t>If the utilities don't fix your issues---and you know what you're doing and understand the risks---you can head to the </a:t>
            </a:r>
            <a:r>
              <a:rPr lang="en-US" b="1" i="0" dirty="0">
                <a:solidFill>
                  <a:srgbClr val="2C2C2C"/>
                </a:solidFill>
                <a:effectLst/>
                <a:latin typeface="Inter"/>
              </a:rPr>
              <a:t>Repairs</a:t>
            </a:r>
            <a:r>
              <a:rPr lang="en-US" b="0" i="0" dirty="0">
                <a:solidFill>
                  <a:srgbClr val="2C2C2C"/>
                </a:solidFill>
                <a:effectLst/>
                <a:latin typeface="Inter"/>
              </a:rPr>
              <a:t> tab. Here you have six options. The </a:t>
            </a:r>
            <a:r>
              <a:rPr lang="en-US" b="1" i="0" dirty="0">
                <a:solidFill>
                  <a:srgbClr val="2C2C2C"/>
                </a:solidFill>
                <a:effectLst/>
                <a:latin typeface="Inter"/>
              </a:rPr>
              <a:t>Open Repairs</a:t>
            </a:r>
            <a:r>
              <a:rPr lang="en-US" b="0" i="0" dirty="0">
                <a:solidFill>
                  <a:srgbClr val="2C2C2C"/>
                </a:solidFill>
                <a:effectLst/>
                <a:latin typeface="Inter"/>
              </a:rPr>
              <a:t> button opens the repair panel containing the numerous fixes available. The other options are preset to fix specific issues, such as malware cleanup, </a:t>
            </a:r>
            <a:r>
              <a:rPr lang="en-US" b="1" i="0" u="none" strike="noStrike" dirty="0">
                <a:solidFill>
                  <a:srgbClr val="BF0D0B"/>
                </a:solidFill>
                <a:effectLst/>
                <a:latin typeface="Inter"/>
                <a:hlinkClick r:id="rId4"/>
              </a:rPr>
              <a:t>broken file permissions</a:t>
            </a:r>
            <a:r>
              <a:rPr lang="en-US" b="0" i="0" dirty="0">
                <a:solidFill>
                  <a:srgbClr val="2C2C2C"/>
                </a:solidFill>
                <a:effectLst/>
                <a:latin typeface="Inter"/>
              </a:rPr>
              <a:t>, and Windows Updates.</a:t>
            </a:r>
          </a:p>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36</a:t>
            </a:fld>
            <a:endParaRPr lang="en-US"/>
          </a:p>
        </p:txBody>
      </p:sp>
    </p:spTree>
    <p:extLst>
      <p:ext uri="{BB962C8B-B14F-4D97-AF65-F5344CB8AC3E}">
        <p14:creationId xmlns:p14="http://schemas.microsoft.com/office/powerpoint/2010/main" val="3181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C2C"/>
                </a:solidFill>
                <a:effectLst/>
                <a:latin typeface="Inter"/>
              </a:rPr>
              <a:t>Windows 10 is a great operating system, and despite some well-documented irritations, most users seem to enjoy using it.</a:t>
            </a:r>
          </a:p>
          <a:p>
            <a:pPr algn="l"/>
            <a:r>
              <a:rPr lang="en-US" b="0" i="0" dirty="0">
                <a:solidFill>
                  <a:srgbClr val="2C2C2C"/>
                </a:solidFill>
                <a:effectLst/>
                <a:latin typeface="Inter"/>
              </a:rPr>
              <a:t>However, not everyone was happy when Microsoft made the jump from Windows 8.1 to Windows 10 (or Windows 7 to Windows 8.1, as evidenced by Windows 7 still being used on nearly 40 percent of computers worldwide even one year before Microsoft ends all support for it).</a:t>
            </a:r>
          </a:p>
          <a:p>
            <a:pPr algn="l"/>
            <a:r>
              <a:rPr lang="en-US" b="0" i="0" dirty="0">
                <a:solidFill>
                  <a:srgbClr val="2C2C2C"/>
                </a:solidFill>
                <a:effectLst/>
                <a:latin typeface="Inter"/>
              </a:rPr>
              <a:t>The main gripes? Features that didn't make the cut for the arrival of Windows 10. Luckily, the Missing Features Installer brings back many of those popular old features in one handy download.</a:t>
            </a:r>
          </a:p>
          <a:p>
            <a:pPr algn="l"/>
            <a:r>
              <a:rPr lang="en-US" b="0" i="0" dirty="0">
                <a:solidFill>
                  <a:srgbClr val="2C2C2C"/>
                </a:solidFill>
                <a:effectLst/>
                <a:latin typeface="Inter"/>
              </a:rPr>
              <a:t>For instance, do you hate the Windows 10 Start menu? You can use the Missed Features Installer to switch to Classic Start Menu. Miss the legendary 3D Pinball for Windows? </a:t>
            </a:r>
            <a:r>
              <a:rPr lang="en-US" b="1" i="0" u="none" strike="noStrike" dirty="0">
                <a:solidFill>
                  <a:srgbClr val="BF0D0B"/>
                </a:solidFill>
                <a:effectLst/>
                <a:latin typeface="Inter"/>
                <a:hlinkClick r:id="rId3"/>
              </a:rPr>
              <a:t>Who in their right mind doesn't!</a:t>
            </a:r>
            <a:r>
              <a:rPr lang="en-US" b="0" i="0" dirty="0">
                <a:solidFill>
                  <a:srgbClr val="2C2C2C"/>
                </a:solidFill>
                <a:effectLst/>
                <a:latin typeface="Inter"/>
              </a:rPr>
              <a:t> Install classic games from Windows XP, Vista, and 7 with this tool.</a:t>
            </a:r>
          </a:p>
          <a:p>
            <a:pPr algn="l"/>
            <a:r>
              <a:rPr lang="en-US" b="0" i="0" dirty="0">
                <a:solidFill>
                  <a:srgbClr val="2C2C2C"/>
                </a:solidFill>
                <a:effectLst/>
                <a:latin typeface="Inter"/>
              </a:rPr>
              <a:t>The utility also has options for disabling Windows Update (though I'm not sure how well that works, and besides, you should keep your system up to date), and removing the Microsoft Edge browser, Cortana, and the integrated Windows Telemetry. However, these features are experimental and could damage your system so make sure to set a system restore point before diving in.</a:t>
            </a:r>
          </a:p>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37</a:t>
            </a:fld>
            <a:endParaRPr lang="en-US"/>
          </a:p>
        </p:txBody>
      </p:sp>
    </p:spTree>
    <p:extLst>
      <p:ext uri="{BB962C8B-B14F-4D97-AF65-F5344CB8AC3E}">
        <p14:creationId xmlns:p14="http://schemas.microsoft.com/office/powerpoint/2010/main" val="1870408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FFFFFF"/>
                </a:solidFill>
                <a:effectLst/>
                <a:latin typeface="Inter"/>
                <a:hlinkClick r:id="rId3"/>
              </a:rPr>
              <a:t>Windows 10 has privacy issues, and Microsoft knows it</a:t>
            </a:r>
            <a:r>
              <a:rPr lang="en-US" b="0" i="0" dirty="0">
                <a:solidFill>
                  <a:srgbClr val="2C2C2C"/>
                </a:solidFill>
                <a:effectLst/>
                <a:latin typeface="Inter"/>
              </a:rPr>
              <a:t>. Windows 10 privacy control has improved slightly since its 2015 release, but the core issues of </a:t>
            </a:r>
            <a:r>
              <a:rPr lang="en-US" b="1" i="0" u="none" strike="noStrike" dirty="0">
                <a:solidFill>
                  <a:srgbClr val="BF0D0B"/>
                </a:solidFill>
                <a:effectLst/>
                <a:latin typeface="Inter"/>
                <a:hlinkClick r:id="rId4"/>
              </a:rPr>
              <a:t>tracking, telemetry, and data gathering remain</a:t>
            </a:r>
            <a:r>
              <a:rPr lang="en-US" b="0" i="0" dirty="0">
                <a:solidFill>
                  <a:srgbClr val="2C2C2C"/>
                </a:solidFill>
                <a:effectLst/>
                <a:latin typeface="Inter"/>
              </a:rPr>
              <a:t>.</a:t>
            </a:r>
          </a:p>
          <a:p>
            <a:pPr algn="l"/>
            <a:r>
              <a:rPr lang="en-US" b="0" i="0" dirty="0">
                <a:solidFill>
                  <a:srgbClr val="2C2C2C"/>
                </a:solidFill>
                <a:effectLst/>
                <a:latin typeface="Inter"/>
              </a:rPr>
              <a:t>While some users believe this is a necessary evil for the operating system development to continue with lashings of user-data, </a:t>
            </a:r>
            <a:r>
              <a:rPr lang="en-US" b="1" i="0" u="none" strike="noStrike" dirty="0">
                <a:solidFill>
                  <a:srgbClr val="BF0D0B"/>
                </a:solidFill>
                <a:effectLst/>
                <a:latin typeface="Inter"/>
                <a:hlinkClick r:id="rId5"/>
              </a:rPr>
              <a:t>you don't have to give up your data</a:t>
            </a:r>
            <a:r>
              <a:rPr lang="en-US" b="0" i="0" dirty="0">
                <a:solidFill>
                  <a:srgbClr val="2C2C2C"/>
                </a:solidFill>
                <a:effectLst/>
                <a:latin typeface="Inter"/>
              </a:rPr>
              <a:t>. Several tools curtail Microsoft and Windows 10 data gathering tendencies and O&amp;O ShutUp10 is one of them.</a:t>
            </a:r>
          </a:p>
          <a:p>
            <a:pPr algn="l"/>
            <a:r>
              <a:rPr lang="en-US" b="0" i="0" dirty="0">
                <a:solidFill>
                  <a:srgbClr val="2C2C2C"/>
                </a:solidFill>
                <a:effectLst/>
                <a:latin typeface="Inter"/>
              </a:rPr>
              <a:t>The program has nine sections offering various privacy settings, many of which are not directly available in the operating system. ShutUp10 makes turning off the unseen options as simple as flicking the numerous switches.</a:t>
            </a:r>
          </a:p>
          <a:p>
            <a:pPr algn="l"/>
            <a:r>
              <a:rPr lang="en-US" b="0" i="0" dirty="0">
                <a:solidFill>
                  <a:srgbClr val="2C2C2C"/>
                </a:solidFill>
                <a:effectLst/>
                <a:latin typeface="Inter"/>
              </a:rPr>
              <a:t>Most importantly, each option comes with a short description so you know what you're turning off and what functionality it might affect. Unfortunately, there are some downsides to turning everything off, so move slowly and check each option out.</a:t>
            </a:r>
          </a:p>
          <a:p>
            <a:pPr algn="l"/>
            <a:r>
              <a:rPr lang="en-US" b="0" i="0">
                <a:solidFill>
                  <a:srgbClr val="2C2C2C"/>
                </a:solidFill>
                <a:effectLst/>
                <a:latin typeface="Inter"/>
              </a:rPr>
              <a:t>O&amp;O ShutUp10 has a handy </a:t>
            </a:r>
            <a:r>
              <a:rPr lang="en-US" b="1" i="0">
                <a:solidFill>
                  <a:srgbClr val="2C2C2C"/>
                </a:solidFill>
                <a:effectLst/>
                <a:latin typeface="Inter"/>
              </a:rPr>
              <a:t>Apply only recommended settings</a:t>
            </a:r>
            <a:r>
              <a:rPr lang="en-US" b="0" i="0">
                <a:solidFill>
                  <a:srgbClr val="2C2C2C"/>
                </a:solidFill>
                <a:effectLst/>
                <a:latin typeface="Inter"/>
              </a:rPr>
              <a:t> option, as well as the </a:t>
            </a:r>
            <a:r>
              <a:rPr lang="en-US" b="1" i="0">
                <a:solidFill>
                  <a:srgbClr val="2C2C2C"/>
                </a:solidFill>
                <a:effectLst/>
                <a:latin typeface="Inter"/>
              </a:rPr>
              <a:t>Recommended and somewhat recommended settings</a:t>
            </a:r>
            <a:r>
              <a:rPr lang="en-US" b="0" i="0">
                <a:solidFill>
                  <a:srgbClr val="2C2C2C"/>
                </a:solidFill>
                <a:effectLst/>
                <a:latin typeface="Inter"/>
              </a:rPr>
              <a:t> option that goes even further.</a:t>
            </a:r>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38</a:t>
            </a:fld>
            <a:endParaRPr lang="en-US"/>
          </a:p>
        </p:txBody>
      </p:sp>
    </p:spTree>
    <p:extLst>
      <p:ext uri="{BB962C8B-B14F-4D97-AF65-F5344CB8AC3E}">
        <p14:creationId xmlns:p14="http://schemas.microsoft.com/office/powerpoint/2010/main" val="155004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40</a:t>
            </a:fld>
            <a:endParaRPr lang="en-US"/>
          </a:p>
        </p:txBody>
      </p:sp>
    </p:spTree>
    <p:extLst>
      <p:ext uri="{BB962C8B-B14F-4D97-AF65-F5344CB8AC3E}">
        <p14:creationId xmlns:p14="http://schemas.microsoft.com/office/powerpoint/2010/main" val="4050092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41</a:t>
            </a:fld>
            <a:endParaRPr lang="en-US"/>
          </a:p>
        </p:txBody>
      </p:sp>
    </p:spTree>
    <p:extLst>
      <p:ext uri="{BB962C8B-B14F-4D97-AF65-F5344CB8AC3E}">
        <p14:creationId xmlns:p14="http://schemas.microsoft.com/office/powerpoint/2010/main" val="2031131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42</a:t>
            </a:fld>
            <a:endParaRPr lang="en-US"/>
          </a:p>
        </p:txBody>
      </p:sp>
    </p:spTree>
    <p:extLst>
      <p:ext uri="{BB962C8B-B14F-4D97-AF65-F5344CB8AC3E}">
        <p14:creationId xmlns:p14="http://schemas.microsoft.com/office/powerpoint/2010/main" val="4065539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43</a:t>
            </a:fld>
            <a:endParaRPr lang="en-US"/>
          </a:p>
        </p:txBody>
      </p:sp>
    </p:spTree>
    <p:extLst>
      <p:ext uri="{BB962C8B-B14F-4D97-AF65-F5344CB8AC3E}">
        <p14:creationId xmlns:p14="http://schemas.microsoft.com/office/powerpoint/2010/main" val="393175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Many users prefer dark text on a light background. By default, all of Windows 10's menus are in light mode with black text on white. </a:t>
            </a:r>
          </a:p>
          <a:p>
            <a:pPr algn="l" fontAlgn="base"/>
            <a:r>
              <a:rPr lang="en-US" b="0" i="0" dirty="0">
                <a:solidFill>
                  <a:srgbClr val="333333"/>
                </a:solidFill>
                <a:effectLst/>
                <a:latin typeface="Open Sans"/>
              </a:rPr>
              <a:t>However, you can enter Dark Mode by navigating to Settings-&gt;Personalization-&gt;Colors  and selecting Dark under the "choose your color" header.</a:t>
            </a:r>
          </a:p>
        </p:txBody>
      </p:sp>
      <p:sp>
        <p:nvSpPr>
          <p:cNvPr id="4" name="Slide Number Placeholder 3"/>
          <p:cNvSpPr>
            <a:spLocks noGrp="1"/>
          </p:cNvSpPr>
          <p:nvPr>
            <p:ph type="sldNum" sz="quarter" idx="5"/>
          </p:nvPr>
        </p:nvSpPr>
        <p:spPr/>
        <p:txBody>
          <a:bodyPr/>
          <a:lstStyle/>
          <a:p>
            <a:fld id="{C764137B-057F-47FE-8B33-BCC228F1CC27}" type="slidenum">
              <a:rPr lang="en-US" smtClean="0"/>
              <a:t>6</a:t>
            </a:fld>
            <a:endParaRPr lang="en-US"/>
          </a:p>
        </p:txBody>
      </p:sp>
    </p:spTree>
    <p:extLst>
      <p:ext uri="{BB962C8B-B14F-4D97-AF65-F5344CB8AC3E}">
        <p14:creationId xmlns:p14="http://schemas.microsoft.com/office/powerpoint/2010/main" val="1776650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44</a:t>
            </a:fld>
            <a:endParaRPr lang="en-US"/>
          </a:p>
        </p:txBody>
      </p:sp>
    </p:spTree>
    <p:extLst>
      <p:ext uri="{BB962C8B-B14F-4D97-AF65-F5344CB8AC3E}">
        <p14:creationId xmlns:p14="http://schemas.microsoft.com/office/powerpoint/2010/main" val="65372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While you’re enabling Dark Mode (if you are), here’s something else to do. Windows 10's default title bar color is a bland white, which is not only boring, but kind of hard to look at. Fortunately, it's easy to assign an accent color to title bars, the Start Menu and the taskbar.</a:t>
            </a:r>
          </a:p>
          <a:p>
            <a:pPr algn="l" fontAlgn="base"/>
            <a:r>
              <a:rPr lang="en-US" b="0" i="0" dirty="0">
                <a:solidFill>
                  <a:srgbClr val="333333"/>
                </a:solidFill>
                <a:effectLst/>
                <a:latin typeface="Open Sans"/>
              </a:rPr>
              <a:t>Navigate to </a:t>
            </a:r>
            <a:r>
              <a:rPr lang="en-US" b="1" i="0" dirty="0">
                <a:solidFill>
                  <a:srgbClr val="333333"/>
                </a:solidFill>
                <a:effectLst/>
                <a:latin typeface="inherit"/>
              </a:rPr>
              <a:t>Settings-&gt;Personalization-&gt;Colors</a:t>
            </a:r>
            <a:r>
              <a:rPr lang="en-US" b="0" i="0" dirty="0">
                <a:solidFill>
                  <a:srgbClr val="333333"/>
                </a:solidFill>
                <a:effectLst/>
                <a:latin typeface="Open Sans"/>
              </a:rPr>
              <a:t>, pick a color and </a:t>
            </a:r>
            <a:r>
              <a:rPr lang="en-US" b="1" i="0" dirty="0">
                <a:solidFill>
                  <a:srgbClr val="333333"/>
                </a:solidFill>
                <a:effectLst/>
                <a:latin typeface="inherit"/>
              </a:rPr>
              <a:t>check the boxes </a:t>
            </a:r>
            <a:r>
              <a:rPr lang="en-US" b="0" i="0" dirty="0">
                <a:solidFill>
                  <a:srgbClr val="333333"/>
                </a:solidFill>
                <a:effectLst/>
                <a:latin typeface="Open Sans"/>
              </a:rPr>
              <a:t>next to "Start, taskbar and action center" and "Title bars and window borders."</a:t>
            </a:r>
          </a:p>
        </p:txBody>
      </p:sp>
      <p:sp>
        <p:nvSpPr>
          <p:cNvPr id="4" name="Slide Number Placeholder 3"/>
          <p:cNvSpPr>
            <a:spLocks noGrp="1"/>
          </p:cNvSpPr>
          <p:nvPr>
            <p:ph type="sldNum" sz="quarter" idx="5"/>
          </p:nvPr>
        </p:nvSpPr>
        <p:spPr/>
        <p:txBody>
          <a:bodyPr/>
          <a:lstStyle/>
          <a:p>
            <a:fld id="{C764137B-057F-47FE-8B33-BCC228F1CC27}" type="slidenum">
              <a:rPr lang="en-US" smtClean="0"/>
              <a:t>7</a:t>
            </a:fld>
            <a:endParaRPr lang="en-US"/>
          </a:p>
        </p:txBody>
      </p:sp>
    </p:spTree>
    <p:extLst>
      <p:ext uri="{BB962C8B-B14F-4D97-AF65-F5344CB8AC3E}">
        <p14:creationId xmlns:p14="http://schemas.microsoft.com/office/powerpoint/2010/main" val="71251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Every time you roll your pointer across the screen, launch the Start menu and click an icon to launch one of your favorite apps, you're wasting a little time.  </a:t>
            </a:r>
          </a:p>
          <a:p>
            <a:pPr algn="l" fontAlgn="base"/>
            <a:r>
              <a:rPr lang="en-US" b="0" i="0" dirty="0">
                <a:solidFill>
                  <a:srgbClr val="333333"/>
                </a:solidFill>
                <a:effectLst/>
                <a:latin typeface="Open Sans"/>
              </a:rPr>
              <a:t>If you create keyboard shortcuts for your favorite apps, you can launch them by hitting a single key combo such as CTRL + ALT + W to launch Microsoft word or CTRL + ALT + C for Chrome.</a:t>
            </a:r>
          </a:p>
          <a:p>
            <a:pPr algn="l" fontAlgn="base"/>
            <a:r>
              <a:rPr lang="en-US" b="0" i="0" dirty="0">
                <a:solidFill>
                  <a:srgbClr val="333333"/>
                </a:solidFill>
                <a:effectLst/>
                <a:latin typeface="Open Sans"/>
              </a:rPr>
              <a:t>To create keyboard shortcuts, first </a:t>
            </a:r>
            <a:r>
              <a:rPr lang="en-US" b="1" i="0" dirty="0">
                <a:solidFill>
                  <a:srgbClr val="333333"/>
                </a:solidFill>
                <a:effectLst/>
                <a:latin typeface="inherit"/>
              </a:rPr>
              <a:t>open the command prompt</a:t>
            </a:r>
            <a:r>
              <a:rPr lang="en-US" b="0" i="0" dirty="0">
                <a:solidFill>
                  <a:srgbClr val="333333"/>
                </a:solidFill>
                <a:effectLst/>
                <a:latin typeface="Open Sans"/>
              </a:rPr>
              <a:t> (you can get there  by searching for "command") and </a:t>
            </a:r>
            <a:r>
              <a:rPr lang="en-US" b="1" i="0" dirty="0">
                <a:solidFill>
                  <a:srgbClr val="333333"/>
                </a:solidFill>
                <a:effectLst/>
                <a:latin typeface="inherit"/>
              </a:rPr>
              <a:t>enter "</a:t>
            </a:r>
            <a:r>
              <a:rPr lang="en-US" b="1" i="1" dirty="0">
                <a:solidFill>
                  <a:srgbClr val="333333"/>
                </a:solidFill>
                <a:effectLst/>
                <a:latin typeface="inherit"/>
              </a:rPr>
              <a:t>explorer </a:t>
            </a:r>
            <a:r>
              <a:rPr lang="en-US" b="1" i="1" dirty="0" err="1">
                <a:solidFill>
                  <a:srgbClr val="333333"/>
                </a:solidFill>
                <a:effectLst/>
                <a:latin typeface="inherit"/>
              </a:rPr>
              <a:t>shell:AppsFolder</a:t>
            </a:r>
            <a:r>
              <a:rPr lang="en-US" b="1" i="1" dirty="0">
                <a:solidFill>
                  <a:srgbClr val="333333"/>
                </a:solidFill>
                <a:effectLst/>
                <a:latin typeface="inherit"/>
              </a:rPr>
              <a:t>"  </a:t>
            </a:r>
            <a:r>
              <a:rPr lang="en-US" b="0" i="0" dirty="0">
                <a:solidFill>
                  <a:srgbClr val="333333"/>
                </a:solidFill>
                <a:effectLst/>
                <a:latin typeface="Open Sans"/>
              </a:rPr>
              <a:t>(without the quotes).  A window with icons for all of your installed apps opens and you should then </a:t>
            </a:r>
            <a:r>
              <a:rPr lang="en-US" b="1" i="0" dirty="0">
                <a:solidFill>
                  <a:srgbClr val="333333"/>
                </a:solidFill>
                <a:effectLst/>
                <a:latin typeface="inherit"/>
              </a:rPr>
              <a:t>drag the app </a:t>
            </a:r>
            <a:r>
              <a:rPr lang="en-US" b="0" i="0" dirty="0">
                <a:solidFill>
                  <a:srgbClr val="333333"/>
                </a:solidFill>
                <a:effectLst/>
                <a:latin typeface="Open Sans"/>
              </a:rPr>
              <a:t>you want onto your desktop. </a:t>
            </a:r>
            <a:r>
              <a:rPr lang="en-US" b="1" i="0" dirty="0">
                <a:solidFill>
                  <a:srgbClr val="333333"/>
                </a:solidFill>
                <a:effectLst/>
                <a:latin typeface="inherit"/>
              </a:rPr>
              <a:t>Right click the desktop shortcut icon </a:t>
            </a:r>
            <a:r>
              <a:rPr lang="en-US" b="0" i="0" dirty="0">
                <a:solidFill>
                  <a:srgbClr val="333333"/>
                </a:solidFill>
                <a:effectLst/>
                <a:latin typeface="Open Sans"/>
              </a:rPr>
              <a:t>and </a:t>
            </a:r>
            <a:r>
              <a:rPr lang="en-US" b="1" i="0" dirty="0">
                <a:solidFill>
                  <a:srgbClr val="333333"/>
                </a:solidFill>
                <a:effectLst/>
                <a:latin typeface="inherit"/>
              </a:rPr>
              <a:t>select properties. </a:t>
            </a:r>
            <a:r>
              <a:rPr lang="en-US" b="0" i="0" dirty="0">
                <a:solidFill>
                  <a:srgbClr val="333333"/>
                </a:solidFill>
                <a:effectLst/>
                <a:latin typeface="Open Sans"/>
              </a:rPr>
              <a:t>Then enter a key combo, usually one that includes ALT + CTRL + LETTER, into the "Shortcut key" box and </a:t>
            </a:r>
            <a:r>
              <a:rPr lang="en-US" b="1" i="0" dirty="0">
                <a:solidFill>
                  <a:srgbClr val="333333"/>
                </a:solidFill>
                <a:effectLst/>
                <a:latin typeface="inherit"/>
              </a:rPr>
              <a:t>click Ok</a:t>
            </a:r>
            <a:r>
              <a:rPr lang="en-US" b="0" i="0" dirty="0">
                <a:solidFill>
                  <a:srgbClr val="333333"/>
                </a:solidFill>
                <a:effectLst/>
                <a:latin typeface="Open Sans"/>
              </a:rPr>
              <a:t>. Repeat for all your favorite apps.</a:t>
            </a:r>
          </a:p>
        </p:txBody>
      </p:sp>
      <p:sp>
        <p:nvSpPr>
          <p:cNvPr id="4" name="Slide Number Placeholder 3"/>
          <p:cNvSpPr>
            <a:spLocks noGrp="1"/>
          </p:cNvSpPr>
          <p:nvPr>
            <p:ph type="sldNum" sz="quarter" idx="5"/>
          </p:nvPr>
        </p:nvSpPr>
        <p:spPr/>
        <p:txBody>
          <a:bodyPr/>
          <a:lstStyle/>
          <a:p>
            <a:fld id="{C764137B-057F-47FE-8B33-BCC228F1CC27}" type="slidenum">
              <a:rPr lang="en-US" smtClean="0"/>
              <a:t>8</a:t>
            </a:fld>
            <a:endParaRPr lang="en-US"/>
          </a:p>
        </p:txBody>
      </p:sp>
    </p:spTree>
    <p:extLst>
      <p:ext uri="{BB962C8B-B14F-4D97-AF65-F5344CB8AC3E}">
        <p14:creationId xmlns:p14="http://schemas.microsoft.com/office/powerpoint/2010/main" val="242908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When your computer is locked (or first boots), by default, Windows 10 shows you a lock screen with the time, a wallpaper and maybe (if you allow) some notifications. If you use Windows Hello facial or fingerprint recognition, you can log in by staring at the screen or putting one of your digits on the scanner. But, if you use a password, you have to click to dismiss the lock screen before the OS will allow you to enter your credentials.</a:t>
            </a:r>
          </a:p>
          <a:p>
            <a:pPr algn="l" fontAlgn="base"/>
            <a:r>
              <a:rPr lang="en-US" b="0" i="0" dirty="0">
                <a:solidFill>
                  <a:srgbClr val="333333"/>
                </a:solidFill>
                <a:effectLst/>
                <a:latin typeface="Open Sans"/>
              </a:rPr>
              <a:t>That's one extra, unnecessary click every single time you want to unlock your PC. To get rid of the annoying lock screen and save your tired fingers, open the registry editor and navigate to </a:t>
            </a:r>
            <a:r>
              <a:rPr lang="en-US" b="0" i="0" dirty="0" err="1">
                <a:solidFill>
                  <a:srgbClr val="333333"/>
                </a:solidFill>
                <a:effectLst/>
                <a:latin typeface="Open Sans"/>
              </a:rPr>
              <a:t>HKEY_LOCAL_Machine</a:t>
            </a:r>
            <a:r>
              <a:rPr lang="en-US" b="0" i="0" dirty="0">
                <a:solidFill>
                  <a:srgbClr val="333333"/>
                </a:solidFill>
                <a:effectLst/>
                <a:latin typeface="Open Sans"/>
              </a:rPr>
              <a:t>\SOFTWARE\Policies\Microsoft\Windows and create a new key called Personalization if it doesn't already exist. Within the Personalization key, create a DWORD (32-bit) value called </a:t>
            </a:r>
            <a:r>
              <a:rPr lang="en-US" b="0" i="0" dirty="0" err="1">
                <a:solidFill>
                  <a:srgbClr val="333333"/>
                </a:solidFill>
                <a:effectLst/>
                <a:latin typeface="Open Sans"/>
              </a:rPr>
              <a:t>NoLockScreen</a:t>
            </a:r>
            <a:r>
              <a:rPr lang="en-US" b="0" i="0" dirty="0">
                <a:solidFill>
                  <a:srgbClr val="333333"/>
                </a:solidFill>
                <a:effectLst/>
                <a:latin typeface="Open Sans"/>
              </a:rPr>
              <a:t> and set it to 1.</a:t>
            </a:r>
          </a:p>
        </p:txBody>
      </p:sp>
      <p:sp>
        <p:nvSpPr>
          <p:cNvPr id="4" name="Slide Number Placeholder 3"/>
          <p:cNvSpPr>
            <a:spLocks noGrp="1"/>
          </p:cNvSpPr>
          <p:nvPr>
            <p:ph type="sldNum" sz="quarter" idx="5"/>
          </p:nvPr>
        </p:nvSpPr>
        <p:spPr/>
        <p:txBody>
          <a:bodyPr/>
          <a:lstStyle/>
          <a:p>
            <a:fld id="{C764137B-057F-47FE-8B33-BCC228F1CC27}" type="slidenum">
              <a:rPr lang="en-US" smtClean="0"/>
              <a:t>9</a:t>
            </a:fld>
            <a:endParaRPr lang="en-US"/>
          </a:p>
        </p:txBody>
      </p:sp>
    </p:spTree>
    <p:extLst>
      <p:ext uri="{BB962C8B-B14F-4D97-AF65-F5344CB8AC3E}">
        <p14:creationId xmlns:p14="http://schemas.microsoft.com/office/powerpoint/2010/main" val="2291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It's so annoying. You go to shutdown or restart your PC and you walk away, expecting your computer to be powered off (or rebooted) by the time you come back. You go to the fridge, grab a drink and return to find a message on your screen that says you have apps which aren't closed.</a:t>
            </a:r>
          </a:p>
          <a:p>
            <a:pPr algn="l" fontAlgn="base"/>
            <a:r>
              <a:rPr lang="en-US" b="0" i="0" dirty="0">
                <a:solidFill>
                  <a:srgbClr val="333333"/>
                </a:solidFill>
                <a:effectLst/>
                <a:latin typeface="Open Sans"/>
              </a:rPr>
              <a:t>Maybe you just had a nearly-empty notepad doc or a picture in Photoshop that you didn't want to save because you already copied and pasted the data into another app. Now, Windows is nagging you to go back and close all your apps manually. Yes, Windows gives you a button that says "Shut down anyway," but you have to hit it and wait for the system to hopefully force close the apps. </a:t>
            </a:r>
          </a:p>
          <a:p>
            <a:pPr algn="l" fontAlgn="base"/>
            <a:r>
              <a:rPr lang="en-US" b="0" i="0" dirty="0">
                <a:solidFill>
                  <a:srgbClr val="333333"/>
                </a:solidFill>
                <a:effectLst/>
                <a:latin typeface="Open Sans"/>
              </a:rPr>
              <a:t>The best solution is to open the registry editor, </a:t>
            </a:r>
            <a:r>
              <a:rPr lang="en-US" b="1" i="0" dirty="0">
                <a:solidFill>
                  <a:srgbClr val="333333"/>
                </a:solidFill>
                <a:effectLst/>
                <a:latin typeface="inherit"/>
              </a:rPr>
              <a:t>navigate to \HKEY_CURRENT_USER\Control Panel\Desktop </a:t>
            </a:r>
            <a:r>
              <a:rPr lang="en-US" b="0" i="0" dirty="0">
                <a:solidFill>
                  <a:srgbClr val="333333"/>
                </a:solidFill>
                <a:effectLst/>
                <a:latin typeface="Open Sans"/>
              </a:rPr>
              <a:t>and </a:t>
            </a:r>
            <a:r>
              <a:rPr lang="en-US" b="1" i="0" dirty="0">
                <a:solidFill>
                  <a:srgbClr val="333333"/>
                </a:solidFill>
                <a:effectLst/>
                <a:latin typeface="inherit"/>
              </a:rPr>
              <a:t>create three strings</a:t>
            </a:r>
            <a:r>
              <a:rPr lang="en-US" b="0" i="0" dirty="0">
                <a:solidFill>
                  <a:srgbClr val="333333"/>
                </a:solidFill>
                <a:effectLst/>
                <a:latin typeface="Open Sans"/>
              </a:rPr>
              <a:t> (if they don't already exist). Create </a:t>
            </a:r>
            <a:r>
              <a:rPr lang="en-US" b="1" i="0" dirty="0" err="1">
                <a:solidFill>
                  <a:srgbClr val="333333"/>
                </a:solidFill>
                <a:effectLst/>
                <a:latin typeface="inherit"/>
              </a:rPr>
              <a:t>AutoEndTasks</a:t>
            </a:r>
            <a:r>
              <a:rPr lang="en-US" b="0" i="0" dirty="0">
                <a:solidFill>
                  <a:srgbClr val="333333"/>
                </a:solidFill>
                <a:effectLst/>
                <a:latin typeface="Open Sans"/>
              </a:rPr>
              <a:t> and set it to 1, create </a:t>
            </a:r>
            <a:r>
              <a:rPr lang="en-US" b="1" i="0" dirty="0" err="1">
                <a:solidFill>
                  <a:srgbClr val="333333"/>
                </a:solidFill>
                <a:effectLst/>
                <a:latin typeface="inherit"/>
              </a:rPr>
              <a:t>WaitToKillAppTimeOut</a:t>
            </a:r>
            <a:r>
              <a:rPr lang="en-US" b="0" i="0" dirty="0">
                <a:solidFill>
                  <a:srgbClr val="333333"/>
                </a:solidFill>
                <a:effectLst/>
                <a:latin typeface="Open Sans"/>
              </a:rPr>
              <a:t> and set it to 2000. Finally, create </a:t>
            </a:r>
            <a:r>
              <a:rPr lang="en-US" b="1" i="0" dirty="0" err="1">
                <a:solidFill>
                  <a:srgbClr val="333333"/>
                </a:solidFill>
                <a:effectLst/>
                <a:latin typeface="inherit"/>
              </a:rPr>
              <a:t>HungAppTimeOut</a:t>
            </a:r>
            <a:r>
              <a:rPr lang="en-US" b="0" i="0" dirty="0">
                <a:solidFill>
                  <a:srgbClr val="333333"/>
                </a:solidFill>
                <a:effectLst/>
                <a:latin typeface="Open Sans"/>
              </a:rPr>
              <a:t> and set that to 2000 also. These automatically force-close any open apps after a 2000-millisecond (2 second) delay (shorter delays could be problematic because it wouldn't give apps that are closing time to close themselves).</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10</a:t>
            </a:fld>
            <a:endParaRPr lang="en-US"/>
          </a:p>
        </p:txBody>
      </p:sp>
    </p:spTree>
    <p:extLst>
      <p:ext uri="{BB962C8B-B14F-4D97-AF65-F5344CB8AC3E}">
        <p14:creationId xmlns:p14="http://schemas.microsoft.com/office/powerpoint/2010/main" val="60809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Open Sans"/>
              </a:rPr>
              <a:t>You have a ton of programs open -- so many that it's taxing your computer's system resources and causing lots of lag. You decide to restart your computer so to clear out the memory, but when you log in again, the OS opens all the same programs you had active before. Microsoft thinks it's doing you a favor by letting you pick up where you left off, but you'd be better off only re-opening the apps and tabs that you need right now.</a:t>
            </a:r>
          </a:p>
          <a:p>
            <a:pPr algn="l" fontAlgn="base"/>
            <a:r>
              <a:rPr lang="en-US" b="0" i="0" dirty="0">
                <a:solidFill>
                  <a:srgbClr val="333333"/>
                </a:solidFill>
                <a:effectLst/>
                <a:latin typeface="Open Sans"/>
              </a:rPr>
              <a:t>To stop Windows 10 from automatically re-opening programs on reboot, navigate to </a:t>
            </a:r>
            <a:r>
              <a:rPr lang="en-US" b="1" i="0" dirty="0">
                <a:solidFill>
                  <a:srgbClr val="333333"/>
                </a:solidFill>
                <a:effectLst/>
                <a:latin typeface="inherit"/>
              </a:rPr>
              <a:t>Settings-&gt;Accounts-&gt;Sign-in Options</a:t>
            </a:r>
            <a:r>
              <a:rPr lang="en-US" b="0" i="0" dirty="0">
                <a:solidFill>
                  <a:srgbClr val="333333"/>
                </a:solidFill>
                <a:effectLst/>
                <a:latin typeface="Open Sans"/>
              </a:rPr>
              <a:t> and scroll down to the “Restart apps” subhead. Then </a:t>
            </a:r>
            <a:r>
              <a:rPr lang="en-US" b="1" i="0" dirty="0">
                <a:solidFill>
                  <a:srgbClr val="333333"/>
                </a:solidFill>
                <a:effectLst/>
                <a:latin typeface="inherit"/>
              </a:rPr>
              <a:t>turn the toggle to off</a:t>
            </a:r>
            <a:r>
              <a:rPr lang="en-US" b="0" i="0" dirty="0">
                <a:solidFill>
                  <a:srgbClr val="333333"/>
                </a:solidFill>
                <a:effectLst/>
                <a:latin typeface="Open Sans"/>
              </a:rPr>
              <a:t> for "Automatically save my </a:t>
            </a:r>
            <a:r>
              <a:rPr lang="en-US" b="0" i="0" dirty="0" err="1">
                <a:solidFill>
                  <a:srgbClr val="333333"/>
                </a:solidFill>
                <a:effectLst/>
                <a:latin typeface="Open Sans"/>
              </a:rPr>
              <a:t>restartable</a:t>
            </a:r>
            <a:r>
              <a:rPr lang="en-US" b="0" i="0" dirty="0">
                <a:solidFill>
                  <a:srgbClr val="333333"/>
                </a:solidFill>
                <a:effectLst/>
                <a:latin typeface="Open Sans"/>
              </a:rPr>
              <a:t> apps when I sign out and restart them after I sign in.” </a:t>
            </a:r>
          </a:p>
          <a:p>
            <a:pPr algn="l" fontAlgn="base"/>
            <a:endParaRPr lang="en-US" b="0" i="0" dirty="0">
              <a:solidFill>
                <a:srgbClr val="333333"/>
              </a:solidFill>
              <a:effectLst/>
              <a:latin typeface="Open Sans"/>
            </a:endParaRPr>
          </a:p>
        </p:txBody>
      </p:sp>
      <p:sp>
        <p:nvSpPr>
          <p:cNvPr id="4" name="Slide Number Placeholder 3"/>
          <p:cNvSpPr>
            <a:spLocks noGrp="1"/>
          </p:cNvSpPr>
          <p:nvPr>
            <p:ph type="sldNum" sz="quarter" idx="5"/>
          </p:nvPr>
        </p:nvSpPr>
        <p:spPr/>
        <p:txBody>
          <a:bodyPr/>
          <a:lstStyle/>
          <a:p>
            <a:fld id="{C764137B-057F-47FE-8B33-BCC228F1CC27}" type="slidenum">
              <a:rPr lang="en-US" smtClean="0"/>
              <a:t>11</a:t>
            </a:fld>
            <a:endParaRPr lang="en-US"/>
          </a:p>
        </p:txBody>
      </p:sp>
    </p:spTree>
    <p:extLst>
      <p:ext uri="{BB962C8B-B14F-4D97-AF65-F5344CB8AC3E}">
        <p14:creationId xmlns:p14="http://schemas.microsoft.com/office/powerpoint/2010/main" val="27824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5A4F-D64A-49EB-8DD2-4AAF9056E3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E406A-8153-45D5-A8F7-E5AD796DD6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2833A-1F91-4A91-BCD5-87BF0166E3E6}"/>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5" name="Footer Placeholder 4">
            <a:extLst>
              <a:ext uri="{FF2B5EF4-FFF2-40B4-BE49-F238E27FC236}">
                <a16:creationId xmlns:a16="http://schemas.microsoft.com/office/drawing/2014/main" id="{BB9403D1-B98C-479D-8285-8C3C88815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B9958-2AE4-4620-B089-BCC91DBAC0F5}"/>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129572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D9F7-EEA1-41FD-B022-C3FA34739D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EF59B8-A55A-4CFA-B0BE-2A9E48C902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5DC81-3B3A-4011-A94A-EACF2D5695AE}"/>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5" name="Footer Placeholder 4">
            <a:extLst>
              <a:ext uri="{FF2B5EF4-FFF2-40B4-BE49-F238E27FC236}">
                <a16:creationId xmlns:a16="http://schemas.microsoft.com/office/drawing/2014/main" id="{EC396C48-C1E6-4AC8-BBEE-E5917917F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169DF-A88F-4A55-B04B-862D0508280F}"/>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320599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A6762-6D52-4D8B-B95C-0F21BBCCB8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1DC08C-276A-46D1-AB70-C4A3CC281A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BFE09-C115-4D0D-B083-ABD40E23E5F7}"/>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5" name="Footer Placeholder 4">
            <a:extLst>
              <a:ext uri="{FF2B5EF4-FFF2-40B4-BE49-F238E27FC236}">
                <a16:creationId xmlns:a16="http://schemas.microsoft.com/office/drawing/2014/main" id="{9F6A18DA-566C-4A19-947F-41F69F67C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AE60D-DDD2-4491-A450-1CA4BE3EB615}"/>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76879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E4A5-DBE3-4D45-B0E6-2A1217BC9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C44EC-2BDA-46FA-BFD8-BEFF289C57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4938C-B56D-4DE4-B910-FD8F6F5D32A3}"/>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5" name="Footer Placeholder 4">
            <a:extLst>
              <a:ext uri="{FF2B5EF4-FFF2-40B4-BE49-F238E27FC236}">
                <a16:creationId xmlns:a16="http://schemas.microsoft.com/office/drawing/2014/main" id="{2A7C7D12-3626-4F97-B6EF-3423F7B7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DCA27-DD66-4E8B-ACA5-C6995BF5298F}"/>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2733765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5F13-6DD4-49F5-8E60-D6D51541D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F78D56-20B2-48CA-A7FF-92C8C4F331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892D27-C5ED-474F-824A-0B9F88659DC1}"/>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5" name="Footer Placeholder 4">
            <a:extLst>
              <a:ext uri="{FF2B5EF4-FFF2-40B4-BE49-F238E27FC236}">
                <a16:creationId xmlns:a16="http://schemas.microsoft.com/office/drawing/2014/main" id="{291B74D8-0A70-4A01-91BF-40C4CF89C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FF7BE-6CC9-4E91-ACBB-9699D9226263}"/>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17967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CD41-1D13-42C9-8379-9C6C8C2D17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03786-AC62-477B-931D-01CCF10DA1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A57E1-56A0-4DE6-89F1-489A01C706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ECE393-C95D-41BC-B655-57E0D6312580}"/>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6" name="Footer Placeholder 5">
            <a:extLst>
              <a:ext uri="{FF2B5EF4-FFF2-40B4-BE49-F238E27FC236}">
                <a16:creationId xmlns:a16="http://schemas.microsoft.com/office/drawing/2014/main" id="{21A7C574-A553-43B4-9386-096FA32EF3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1DAE8-0743-4A9D-B34B-6B8B0CCF4B1C}"/>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11541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810F-29A4-4BA9-AA47-08F75AFED9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46431-8245-4BAE-85C1-0EDA2B97F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2D7B30-6896-4870-8641-1502BFC083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2AAD7D-423E-4980-AD2D-DB5782D9A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8126CD-B931-454F-A279-45C049B73F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43D35-781C-47A2-8DAE-B7C5F5D25DCE}"/>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8" name="Footer Placeholder 7">
            <a:extLst>
              <a:ext uri="{FF2B5EF4-FFF2-40B4-BE49-F238E27FC236}">
                <a16:creationId xmlns:a16="http://schemas.microsoft.com/office/drawing/2014/main" id="{DD05380B-63DC-4ABC-AADA-29FF4F54C3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F672BF-FC95-4811-8BA7-0490D0F7BA10}"/>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245326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5E2B-8A92-4D23-A0A0-B8C6C0268D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4AEF13-1537-4F2A-937D-C086BC842A41}"/>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4" name="Footer Placeholder 3">
            <a:extLst>
              <a:ext uri="{FF2B5EF4-FFF2-40B4-BE49-F238E27FC236}">
                <a16:creationId xmlns:a16="http://schemas.microsoft.com/office/drawing/2014/main" id="{DB351C6F-2AEF-43B4-915F-DFF2ABD10B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0C5C49-CFEF-4E8D-BD1C-269069BA0310}"/>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1897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3BE1F1-31A3-4ACA-A45C-6EA87080B191}"/>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3" name="Footer Placeholder 2">
            <a:extLst>
              <a:ext uri="{FF2B5EF4-FFF2-40B4-BE49-F238E27FC236}">
                <a16:creationId xmlns:a16="http://schemas.microsoft.com/office/drawing/2014/main" id="{E3EB2886-044F-4E26-B99C-7FDFF9FB09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B4109B-558B-4D6C-88C8-F356DDB107D3}"/>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39147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5616-CFF4-44B7-9649-72B1D4C0D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6977-B95A-4173-9597-D88CCF90F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20C409-D120-4EB6-A9A0-BA8E04D77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D501B-A892-48B2-B22D-23E859237D5C}"/>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6" name="Footer Placeholder 5">
            <a:extLst>
              <a:ext uri="{FF2B5EF4-FFF2-40B4-BE49-F238E27FC236}">
                <a16:creationId xmlns:a16="http://schemas.microsoft.com/office/drawing/2014/main" id="{CDD73BAA-2194-4B6C-BDB8-9A3263030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90C813-6B70-4BFA-9AC0-1611C0A3DAA8}"/>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197088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74E9-3469-402E-920D-3E923FBD68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D8E83E-C41F-4A64-ADC8-5AC0E68AC7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39C0B-E687-4596-9364-BCAB15F98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D6752-BD0B-43A8-A089-34F79907394B}"/>
              </a:ext>
            </a:extLst>
          </p:cNvPr>
          <p:cNvSpPr>
            <a:spLocks noGrp="1"/>
          </p:cNvSpPr>
          <p:nvPr>
            <p:ph type="dt" sz="half" idx="10"/>
          </p:nvPr>
        </p:nvSpPr>
        <p:spPr/>
        <p:txBody>
          <a:bodyPr/>
          <a:lstStyle/>
          <a:p>
            <a:fld id="{818EFFA9-A690-4060-BFF5-B561584655B0}" type="datetimeFigureOut">
              <a:rPr lang="en-US" smtClean="0"/>
              <a:t>1/21/2021</a:t>
            </a:fld>
            <a:endParaRPr lang="en-US"/>
          </a:p>
        </p:txBody>
      </p:sp>
      <p:sp>
        <p:nvSpPr>
          <p:cNvPr id="6" name="Footer Placeholder 5">
            <a:extLst>
              <a:ext uri="{FF2B5EF4-FFF2-40B4-BE49-F238E27FC236}">
                <a16:creationId xmlns:a16="http://schemas.microsoft.com/office/drawing/2014/main" id="{4CEED1EC-78CB-485A-B2D4-2AE5D07D3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8B9B2-CA43-44EA-A679-71C85C5DF69E}"/>
              </a:ext>
            </a:extLst>
          </p:cNvPr>
          <p:cNvSpPr>
            <a:spLocks noGrp="1"/>
          </p:cNvSpPr>
          <p:nvPr>
            <p:ph type="sldNum" sz="quarter" idx="12"/>
          </p:nvPr>
        </p:nvSpPr>
        <p:spPr/>
        <p:txBody>
          <a:bodyPr/>
          <a:lstStyle/>
          <a:p>
            <a:fld id="{A4F67F00-26F1-487E-890E-FB050FB01C81}" type="slidenum">
              <a:rPr lang="en-US" smtClean="0"/>
              <a:t>‹#›</a:t>
            </a:fld>
            <a:endParaRPr lang="en-US"/>
          </a:p>
        </p:txBody>
      </p:sp>
    </p:spTree>
    <p:extLst>
      <p:ext uri="{BB962C8B-B14F-4D97-AF65-F5344CB8AC3E}">
        <p14:creationId xmlns:p14="http://schemas.microsoft.com/office/powerpoint/2010/main" val="4120488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305AD8-F541-4A45-BA99-22426041B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87A4D5-0E55-4B6D-AD17-2F4689D730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BEBA7-5F30-46F3-AA75-11A743D8B8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EFFA9-A690-4060-BFF5-B561584655B0}" type="datetimeFigureOut">
              <a:rPr lang="en-US" smtClean="0"/>
              <a:t>1/21/2021</a:t>
            </a:fld>
            <a:endParaRPr lang="en-US"/>
          </a:p>
        </p:txBody>
      </p:sp>
      <p:sp>
        <p:nvSpPr>
          <p:cNvPr id="5" name="Footer Placeholder 4">
            <a:extLst>
              <a:ext uri="{FF2B5EF4-FFF2-40B4-BE49-F238E27FC236}">
                <a16:creationId xmlns:a16="http://schemas.microsoft.com/office/drawing/2014/main" id="{CDCD4AEE-9ED5-4AB5-8073-1AE519775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EB6AD5-6073-4440-B4CF-8DDD8E228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7F00-26F1-487E-890E-FB050FB01C81}" type="slidenum">
              <a:rPr lang="en-US" smtClean="0"/>
              <a:t>‹#›</a:t>
            </a:fld>
            <a:endParaRPr lang="en-US"/>
          </a:p>
        </p:txBody>
      </p:sp>
    </p:spTree>
    <p:extLst>
      <p:ext uri="{BB962C8B-B14F-4D97-AF65-F5344CB8AC3E}">
        <p14:creationId xmlns:p14="http://schemas.microsoft.com/office/powerpoint/2010/main" val="3146985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macbooster.7eer.net/c/119570/342156/438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sdi-tool.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thewindowsclub.com/fixwin-for-windows-1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thewindowsclub.com/ultimate-windows-tweaker-4-windows-1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bleepingcomputer.com/download/windows-repair-all-in-on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chip.de/downloads/Missed-Features-Installer-fuer-Windows-10_88552123.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oo-software.com/en/shutup1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9F8377E7-71D5-4D78-BC3D-C8B3783D422A}"/>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4223050-FA68-4070-910B-468D898F2460}"/>
              </a:ext>
            </a:extLst>
          </p:cNvPr>
          <p:cNvSpPr>
            <a:spLocks noGrp="1"/>
          </p:cNvSpPr>
          <p:nvPr>
            <p:ph type="ctrTitle"/>
          </p:nvPr>
        </p:nvSpPr>
        <p:spPr>
          <a:xfrm>
            <a:off x="8022021" y="3231931"/>
            <a:ext cx="3852041" cy="1834056"/>
          </a:xfrm>
        </p:spPr>
        <p:txBody>
          <a:bodyPr>
            <a:normAutofit/>
          </a:bodyPr>
          <a:lstStyle/>
          <a:p>
            <a:r>
              <a:rPr lang="en-US" sz="4000" dirty="0"/>
              <a:t>Several Interesting Windows 10 Tips</a:t>
            </a:r>
          </a:p>
        </p:txBody>
      </p:sp>
      <p:sp>
        <p:nvSpPr>
          <p:cNvPr id="3" name="Subtitle 2">
            <a:extLst>
              <a:ext uri="{FF2B5EF4-FFF2-40B4-BE49-F238E27FC236}">
                <a16:creationId xmlns:a16="http://schemas.microsoft.com/office/drawing/2014/main" id="{60F8ACDE-F145-4D56-9D57-C4D2C12B501A}"/>
              </a:ext>
            </a:extLst>
          </p:cNvPr>
          <p:cNvSpPr>
            <a:spLocks noGrp="1"/>
          </p:cNvSpPr>
          <p:nvPr>
            <p:ph type="subTitle" idx="1"/>
          </p:nvPr>
        </p:nvSpPr>
        <p:spPr>
          <a:xfrm>
            <a:off x="7782910" y="5242675"/>
            <a:ext cx="4330262" cy="683284"/>
          </a:xfrm>
        </p:spPr>
        <p:txBody>
          <a:bodyPr>
            <a:normAutofit/>
          </a:bodyPr>
          <a:lstStyle/>
          <a:p>
            <a:r>
              <a:rPr lang="en-US" sz="2000" dirty="0"/>
              <a:t>CAMUG 1/18/2021</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67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Force Windows to Close Apps at Shutdown</a:t>
            </a:r>
          </a:p>
        </p:txBody>
      </p:sp>
      <p:pic>
        <p:nvPicPr>
          <p:cNvPr id="5" name="Picture 4">
            <a:extLst>
              <a:ext uri="{FF2B5EF4-FFF2-40B4-BE49-F238E27FC236}">
                <a16:creationId xmlns:a16="http://schemas.microsoft.com/office/drawing/2014/main" id="{4B18C425-E24E-4537-AD5D-A74C9D3B42E7}"/>
              </a:ext>
            </a:extLst>
          </p:cNvPr>
          <p:cNvPicPr>
            <a:picLocks noChangeAspect="1"/>
          </p:cNvPicPr>
          <p:nvPr/>
        </p:nvPicPr>
        <p:blipFill>
          <a:blip r:embed="rId3"/>
          <a:stretch>
            <a:fillRect/>
          </a:stretch>
        </p:blipFill>
        <p:spPr>
          <a:xfrm>
            <a:off x="1163108" y="2292069"/>
            <a:ext cx="7295092" cy="4565931"/>
          </a:xfrm>
          <a:prstGeom prst="rect">
            <a:avLst/>
          </a:prstGeom>
        </p:spPr>
      </p:pic>
    </p:spTree>
    <p:extLst>
      <p:ext uri="{BB962C8B-B14F-4D97-AF65-F5344CB8AC3E}">
        <p14:creationId xmlns:p14="http://schemas.microsoft.com/office/powerpoint/2010/main" val="209912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Prevent Windows From Re-Opening Apps On Restart</a:t>
            </a:r>
          </a:p>
        </p:txBody>
      </p:sp>
      <p:pic>
        <p:nvPicPr>
          <p:cNvPr id="5" name="Picture 4">
            <a:extLst>
              <a:ext uri="{FF2B5EF4-FFF2-40B4-BE49-F238E27FC236}">
                <a16:creationId xmlns:a16="http://schemas.microsoft.com/office/drawing/2014/main" id="{436A4B14-167B-49CE-96D6-37F6A0806F31}"/>
              </a:ext>
            </a:extLst>
          </p:cNvPr>
          <p:cNvPicPr>
            <a:picLocks noChangeAspect="1"/>
          </p:cNvPicPr>
          <p:nvPr/>
        </p:nvPicPr>
        <p:blipFill>
          <a:blip r:embed="rId3"/>
          <a:stretch>
            <a:fillRect/>
          </a:stretch>
        </p:blipFill>
        <p:spPr>
          <a:xfrm>
            <a:off x="1180042" y="2290602"/>
            <a:ext cx="7718425" cy="4567398"/>
          </a:xfrm>
          <a:prstGeom prst="rect">
            <a:avLst/>
          </a:prstGeom>
        </p:spPr>
      </p:pic>
    </p:spTree>
    <p:extLst>
      <p:ext uri="{BB962C8B-B14F-4D97-AF65-F5344CB8AC3E}">
        <p14:creationId xmlns:p14="http://schemas.microsoft.com/office/powerpoint/2010/main" val="341605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Protect Your Privacy</a:t>
            </a:r>
          </a:p>
        </p:txBody>
      </p:sp>
      <p:pic>
        <p:nvPicPr>
          <p:cNvPr id="4" name="Picture 3">
            <a:extLst>
              <a:ext uri="{FF2B5EF4-FFF2-40B4-BE49-F238E27FC236}">
                <a16:creationId xmlns:a16="http://schemas.microsoft.com/office/drawing/2014/main" id="{371F7F79-5AF3-4D26-BB3A-C6B076793D2A}"/>
              </a:ext>
            </a:extLst>
          </p:cNvPr>
          <p:cNvPicPr>
            <a:picLocks noChangeAspect="1"/>
          </p:cNvPicPr>
          <p:nvPr/>
        </p:nvPicPr>
        <p:blipFill>
          <a:blip r:embed="rId3"/>
          <a:stretch>
            <a:fillRect/>
          </a:stretch>
        </p:blipFill>
        <p:spPr>
          <a:xfrm>
            <a:off x="1180041" y="2256623"/>
            <a:ext cx="7328959" cy="4601377"/>
          </a:xfrm>
          <a:prstGeom prst="rect">
            <a:avLst/>
          </a:prstGeom>
        </p:spPr>
      </p:pic>
    </p:spTree>
    <p:extLst>
      <p:ext uri="{BB962C8B-B14F-4D97-AF65-F5344CB8AC3E}">
        <p14:creationId xmlns:p14="http://schemas.microsoft.com/office/powerpoint/2010/main" val="117942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Enable System Protection / Restore Points</a:t>
            </a:r>
          </a:p>
        </p:txBody>
      </p:sp>
      <p:pic>
        <p:nvPicPr>
          <p:cNvPr id="5" name="Picture 4">
            <a:extLst>
              <a:ext uri="{FF2B5EF4-FFF2-40B4-BE49-F238E27FC236}">
                <a16:creationId xmlns:a16="http://schemas.microsoft.com/office/drawing/2014/main" id="{89F1856D-4ECE-43E1-AF1E-5E9417753065}"/>
              </a:ext>
            </a:extLst>
          </p:cNvPr>
          <p:cNvPicPr>
            <a:picLocks noChangeAspect="1"/>
          </p:cNvPicPr>
          <p:nvPr/>
        </p:nvPicPr>
        <p:blipFill>
          <a:blip r:embed="rId3"/>
          <a:stretch>
            <a:fillRect/>
          </a:stretch>
        </p:blipFill>
        <p:spPr>
          <a:xfrm>
            <a:off x="1182158" y="2266208"/>
            <a:ext cx="7343775" cy="4591792"/>
          </a:xfrm>
          <a:prstGeom prst="rect">
            <a:avLst/>
          </a:prstGeom>
        </p:spPr>
      </p:pic>
    </p:spTree>
    <p:extLst>
      <p:ext uri="{BB962C8B-B14F-4D97-AF65-F5344CB8AC3E}">
        <p14:creationId xmlns:p14="http://schemas.microsoft.com/office/powerpoint/2010/main" val="1880815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Enable Storage Sense to Save Space</a:t>
            </a:r>
          </a:p>
        </p:txBody>
      </p:sp>
      <p:pic>
        <p:nvPicPr>
          <p:cNvPr id="4" name="Picture 3">
            <a:extLst>
              <a:ext uri="{FF2B5EF4-FFF2-40B4-BE49-F238E27FC236}">
                <a16:creationId xmlns:a16="http://schemas.microsoft.com/office/drawing/2014/main" id="{61261E78-47C4-43AD-B2C4-E02688CA14A9}"/>
              </a:ext>
            </a:extLst>
          </p:cNvPr>
          <p:cNvPicPr>
            <a:picLocks noChangeAspect="1"/>
          </p:cNvPicPr>
          <p:nvPr/>
        </p:nvPicPr>
        <p:blipFill>
          <a:blip r:embed="rId3"/>
          <a:stretch>
            <a:fillRect/>
          </a:stretch>
        </p:blipFill>
        <p:spPr>
          <a:xfrm>
            <a:off x="1180042" y="2247540"/>
            <a:ext cx="6880225" cy="4610460"/>
          </a:xfrm>
          <a:prstGeom prst="rect">
            <a:avLst/>
          </a:prstGeom>
        </p:spPr>
      </p:pic>
    </p:spTree>
    <p:extLst>
      <p:ext uri="{BB962C8B-B14F-4D97-AF65-F5344CB8AC3E}">
        <p14:creationId xmlns:p14="http://schemas.microsoft.com/office/powerpoint/2010/main" val="178886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Adjust Your Display Scaling</a:t>
            </a:r>
          </a:p>
        </p:txBody>
      </p:sp>
      <p:pic>
        <p:nvPicPr>
          <p:cNvPr id="5" name="Picture 4">
            <a:extLst>
              <a:ext uri="{FF2B5EF4-FFF2-40B4-BE49-F238E27FC236}">
                <a16:creationId xmlns:a16="http://schemas.microsoft.com/office/drawing/2014/main" id="{0C7B850D-D270-4133-BFB1-3C4B61557CE8}"/>
              </a:ext>
            </a:extLst>
          </p:cNvPr>
          <p:cNvPicPr>
            <a:picLocks noChangeAspect="1"/>
          </p:cNvPicPr>
          <p:nvPr/>
        </p:nvPicPr>
        <p:blipFill>
          <a:blip r:embed="rId3"/>
          <a:stretch>
            <a:fillRect/>
          </a:stretch>
        </p:blipFill>
        <p:spPr>
          <a:xfrm>
            <a:off x="1163108" y="2258886"/>
            <a:ext cx="6863292" cy="4599113"/>
          </a:xfrm>
          <a:prstGeom prst="rect">
            <a:avLst/>
          </a:prstGeom>
        </p:spPr>
      </p:pic>
    </p:spTree>
    <p:extLst>
      <p:ext uri="{BB962C8B-B14F-4D97-AF65-F5344CB8AC3E}">
        <p14:creationId xmlns:p14="http://schemas.microsoft.com/office/powerpoint/2010/main" val="27620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Set Up Fingerprint or Facial Recognition</a:t>
            </a:r>
          </a:p>
        </p:txBody>
      </p:sp>
      <p:pic>
        <p:nvPicPr>
          <p:cNvPr id="4" name="Picture 3">
            <a:extLst>
              <a:ext uri="{FF2B5EF4-FFF2-40B4-BE49-F238E27FC236}">
                <a16:creationId xmlns:a16="http://schemas.microsoft.com/office/drawing/2014/main" id="{56669CF7-D1A3-474E-A95B-59B4C552B3C7}"/>
              </a:ext>
            </a:extLst>
          </p:cNvPr>
          <p:cNvPicPr>
            <a:picLocks noChangeAspect="1"/>
          </p:cNvPicPr>
          <p:nvPr/>
        </p:nvPicPr>
        <p:blipFill>
          <a:blip r:embed="rId3"/>
          <a:stretch>
            <a:fillRect/>
          </a:stretch>
        </p:blipFill>
        <p:spPr>
          <a:xfrm>
            <a:off x="1180042" y="2289410"/>
            <a:ext cx="8116358" cy="4568589"/>
          </a:xfrm>
          <a:prstGeom prst="rect">
            <a:avLst/>
          </a:prstGeom>
        </p:spPr>
      </p:pic>
    </p:spTree>
    <p:extLst>
      <p:ext uri="{BB962C8B-B14F-4D97-AF65-F5344CB8AC3E}">
        <p14:creationId xmlns:p14="http://schemas.microsoft.com/office/powerpoint/2010/main" val="335914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Delete the OEM Recovery Partition to Save Space</a:t>
            </a:r>
          </a:p>
        </p:txBody>
      </p:sp>
      <p:pic>
        <p:nvPicPr>
          <p:cNvPr id="5" name="Picture 4">
            <a:extLst>
              <a:ext uri="{FF2B5EF4-FFF2-40B4-BE49-F238E27FC236}">
                <a16:creationId xmlns:a16="http://schemas.microsoft.com/office/drawing/2014/main" id="{0457F957-8D2A-42F0-BE93-3C8411E3634A}"/>
              </a:ext>
            </a:extLst>
          </p:cNvPr>
          <p:cNvPicPr>
            <a:picLocks noChangeAspect="1"/>
          </p:cNvPicPr>
          <p:nvPr/>
        </p:nvPicPr>
        <p:blipFill>
          <a:blip r:embed="rId3"/>
          <a:stretch>
            <a:fillRect/>
          </a:stretch>
        </p:blipFill>
        <p:spPr>
          <a:xfrm>
            <a:off x="1196966" y="2296644"/>
            <a:ext cx="8133301" cy="4561356"/>
          </a:xfrm>
          <a:prstGeom prst="rect">
            <a:avLst/>
          </a:prstGeom>
        </p:spPr>
      </p:pic>
    </p:spTree>
    <p:extLst>
      <p:ext uri="{BB962C8B-B14F-4D97-AF65-F5344CB8AC3E}">
        <p14:creationId xmlns:p14="http://schemas.microsoft.com/office/powerpoint/2010/main" val="123085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7F59-32C1-48D5-9E76-A6D1D4D2A9DA}"/>
              </a:ext>
            </a:extLst>
          </p:cNvPr>
          <p:cNvSpPr>
            <a:spLocks noGrp="1"/>
          </p:cNvSpPr>
          <p:nvPr>
            <p:ph type="title"/>
          </p:nvPr>
        </p:nvSpPr>
        <p:spPr/>
        <p:txBody>
          <a:bodyPr/>
          <a:lstStyle/>
          <a:p>
            <a:pPr algn="ctr"/>
            <a:r>
              <a:rPr lang="en-US" dirty="0"/>
              <a:t>Main Topics</a:t>
            </a:r>
          </a:p>
        </p:txBody>
      </p:sp>
      <p:sp>
        <p:nvSpPr>
          <p:cNvPr id="3" name="Content Placeholder 2">
            <a:extLst>
              <a:ext uri="{FF2B5EF4-FFF2-40B4-BE49-F238E27FC236}">
                <a16:creationId xmlns:a16="http://schemas.microsoft.com/office/drawing/2014/main" id="{305E2E24-9B7D-4566-85DC-13DAD843D805}"/>
              </a:ext>
            </a:extLst>
          </p:cNvPr>
          <p:cNvSpPr>
            <a:spLocks noGrp="1"/>
          </p:cNvSpPr>
          <p:nvPr>
            <p:ph idx="1"/>
          </p:nvPr>
        </p:nvSpPr>
        <p:spPr/>
        <p:txBody>
          <a:bodyPr>
            <a:normAutofit/>
          </a:bodyPr>
          <a:lstStyle/>
          <a:p>
            <a:r>
              <a:rPr lang="en-US" dirty="0"/>
              <a:t>Windows 10 Settings to Change</a:t>
            </a:r>
          </a:p>
          <a:p>
            <a:r>
              <a:rPr lang="en-US" b="1" dirty="0"/>
              <a:t>12 Simple Tweaks to Speed Up Windows 10</a:t>
            </a:r>
          </a:p>
          <a:p>
            <a:r>
              <a:rPr lang="en-US" dirty="0"/>
              <a:t>Windows 10 Free Fix Tools</a:t>
            </a:r>
          </a:p>
          <a:p>
            <a:r>
              <a:rPr lang="en-US" dirty="0"/>
              <a:t>Finding the old SYSTEM panel</a:t>
            </a:r>
          </a:p>
          <a:p>
            <a:r>
              <a:rPr lang="en-US" strike="sngStrike" dirty="0"/>
              <a:t>Windows 10 Power Tools</a:t>
            </a:r>
          </a:p>
          <a:p>
            <a:r>
              <a:rPr lang="en-US" strike="sngStrike" dirty="0"/>
              <a:t>Windows 10 on a Bootable USB</a:t>
            </a:r>
          </a:p>
          <a:p>
            <a:r>
              <a:rPr lang="en-US" strike="sngStrike" dirty="0"/>
              <a:t>Windows 10 Registry Backups</a:t>
            </a:r>
          </a:p>
          <a:p>
            <a:pPr marL="914400" lvl="2" indent="0">
              <a:buNone/>
            </a:pPr>
            <a:r>
              <a:rPr lang="en-US" dirty="0"/>
              <a:t>The basis for all of these items came from various PC Magazine articles</a:t>
            </a:r>
          </a:p>
        </p:txBody>
      </p:sp>
    </p:spTree>
    <p:extLst>
      <p:ext uri="{BB962C8B-B14F-4D97-AF65-F5344CB8AC3E}">
        <p14:creationId xmlns:p14="http://schemas.microsoft.com/office/powerpoint/2010/main" val="111284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Run a Tune-Up Utility</a:t>
            </a:r>
          </a:p>
        </p:txBody>
      </p:sp>
      <p:pic>
        <p:nvPicPr>
          <p:cNvPr id="4" name="Picture 3">
            <a:extLst>
              <a:ext uri="{FF2B5EF4-FFF2-40B4-BE49-F238E27FC236}">
                <a16:creationId xmlns:a16="http://schemas.microsoft.com/office/drawing/2014/main" id="{37F6011B-112A-4C89-A2C5-7A87F76258F8}"/>
              </a:ext>
            </a:extLst>
          </p:cNvPr>
          <p:cNvPicPr>
            <a:picLocks noChangeAspect="1"/>
          </p:cNvPicPr>
          <p:nvPr/>
        </p:nvPicPr>
        <p:blipFill>
          <a:blip r:embed="rId3"/>
          <a:stretch>
            <a:fillRect/>
          </a:stretch>
        </p:blipFill>
        <p:spPr>
          <a:xfrm>
            <a:off x="1193798" y="2252137"/>
            <a:ext cx="8188208" cy="4605867"/>
          </a:xfrm>
          <a:prstGeom prst="rect">
            <a:avLst/>
          </a:prstGeom>
        </p:spPr>
      </p:pic>
    </p:spTree>
    <p:extLst>
      <p:ext uri="{BB962C8B-B14F-4D97-AF65-F5344CB8AC3E}">
        <p14:creationId xmlns:p14="http://schemas.microsoft.com/office/powerpoint/2010/main" val="36477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7F59-32C1-48D5-9E76-A6D1D4D2A9DA}"/>
              </a:ext>
            </a:extLst>
          </p:cNvPr>
          <p:cNvSpPr>
            <a:spLocks noGrp="1"/>
          </p:cNvSpPr>
          <p:nvPr>
            <p:ph type="title"/>
          </p:nvPr>
        </p:nvSpPr>
        <p:spPr/>
        <p:txBody>
          <a:bodyPr/>
          <a:lstStyle/>
          <a:p>
            <a:pPr algn="ctr"/>
            <a:r>
              <a:rPr lang="en-US" dirty="0"/>
              <a:t>Main Topics</a:t>
            </a:r>
          </a:p>
        </p:txBody>
      </p:sp>
      <p:sp>
        <p:nvSpPr>
          <p:cNvPr id="3" name="Content Placeholder 2">
            <a:extLst>
              <a:ext uri="{FF2B5EF4-FFF2-40B4-BE49-F238E27FC236}">
                <a16:creationId xmlns:a16="http://schemas.microsoft.com/office/drawing/2014/main" id="{305E2E24-9B7D-4566-85DC-13DAD843D805}"/>
              </a:ext>
            </a:extLst>
          </p:cNvPr>
          <p:cNvSpPr>
            <a:spLocks noGrp="1"/>
          </p:cNvSpPr>
          <p:nvPr>
            <p:ph idx="1"/>
          </p:nvPr>
        </p:nvSpPr>
        <p:spPr/>
        <p:txBody>
          <a:bodyPr>
            <a:normAutofit/>
          </a:bodyPr>
          <a:lstStyle/>
          <a:p>
            <a:r>
              <a:rPr lang="en-US" dirty="0"/>
              <a:t>Windows 10 Settings to Change</a:t>
            </a:r>
          </a:p>
          <a:p>
            <a:r>
              <a:rPr lang="en-US" dirty="0"/>
              <a:t>12 Simple Tweaks to Speed Up Windows 10</a:t>
            </a:r>
          </a:p>
          <a:p>
            <a:r>
              <a:rPr lang="en-US" dirty="0"/>
              <a:t>Windows 10 Free Fix Tools</a:t>
            </a:r>
          </a:p>
          <a:p>
            <a:r>
              <a:rPr lang="en-US" dirty="0"/>
              <a:t>Finding the old SYSTEM panel</a:t>
            </a:r>
          </a:p>
          <a:p>
            <a:r>
              <a:rPr lang="en-US" strike="sngStrike" dirty="0"/>
              <a:t>Windows 10 Power Tools</a:t>
            </a:r>
          </a:p>
          <a:p>
            <a:r>
              <a:rPr lang="en-US" strike="sngStrike" dirty="0"/>
              <a:t>Windows 10 on a Bootable USB</a:t>
            </a:r>
          </a:p>
          <a:p>
            <a:r>
              <a:rPr lang="en-US" strike="sngStrike" dirty="0"/>
              <a:t>Windows 10 Registry Backups</a:t>
            </a:r>
          </a:p>
          <a:p>
            <a:pPr marL="914400" lvl="2" indent="0">
              <a:buNone/>
            </a:pPr>
            <a:r>
              <a:rPr lang="en-US" dirty="0"/>
              <a:t>The basis for all of these items came from various PC Magazine articles</a:t>
            </a:r>
          </a:p>
        </p:txBody>
      </p:sp>
    </p:spTree>
    <p:extLst>
      <p:ext uri="{BB962C8B-B14F-4D97-AF65-F5344CB8AC3E}">
        <p14:creationId xmlns:p14="http://schemas.microsoft.com/office/powerpoint/2010/main" val="241557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Uninstall Crapware</a:t>
            </a:r>
          </a:p>
        </p:txBody>
      </p:sp>
      <p:pic>
        <p:nvPicPr>
          <p:cNvPr id="5" name="Picture 4">
            <a:extLst>
              <a:ext uri="{FF2B5EF4-FFF2-40B4-BE49-F238E27FC236}">
                <a16:creationId xmlns:a16="http://schemas.microsoft.com/office/drawing/2014/main" id="{9E2D29F4-71D2-4155-96EE-5FFD642EC0DE}"/>
              </a:ext>
            </a:extLst>
          </p:cNvPr>
          <p:cNvPicPr>
            <a:picLocks noChangeAspect="1"/>
          </p:cNvPicPr>
          <p:nvPr/>
        </p:nvPicPr>
        <p:blipFill>
          <a:blip r:embed="rId3"/>
          <a:stretch>
            <a:fillRect/>
          </a:stretch>
        </p:blipFill>
        <p:spPr>
          <a:xfrm>
            <a:off x="1193799" y="2362200"/>
            <a:ext cx="8054888" cy="4488922"/>
          </a:xfrm>
          <a:prstGeom prst="rect">
            <a:avLst/>
          </a:prstGeom>
        </p:spPr>
      </p:pic>
    </p:spTree>
    <p:extLst>
      <p:ext uri="{BB962C8B-B14F-4D97-AF65-F5344CB8AC3E}">
        <p14:creationId xmlns:p14="http://schemas.microsoft.com/office/powerpoint/2010/main" val="357402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Limit Startup Processes</a:t>
            </a:r>
          </a:p>
        </p:txBody>
      </p:sp>
      <p:pic>
        <p:nvPicPr>
          <p:cNvPr id="4" name="Picture 3">
            <a:extLst>
              <a:ext uri="{FF2B5EF4-FFF2-40B4-BE49-F238E27FC236}">
                <a16:creationId xmlns:a16="http://schemas.microsoft.com/office/drawing/2014/main" id="{3B750E50-8500-40B5-B935-72DBBEDA4B13}"/>
              </a:ext>
            </a:extLst>
          </p:cNvPr>
          <p:cNvPicPr>
            <a:picLocks noChangeAspect="1"/>
          </p:cNvPicPr>
          <p:nvPr/>
        </p:nvPicPr>
        <p:blipFill>
          <a:blip r:embed="rId3"/>
          <a:stretch>
            <a:fillRect/>
          </a:stretch>
        </p:blipFill>
        <p:spPr>
          <a:xfrm>
            <a:off x="1193797" y="2282830"/>
            <a:ext cx="9295581" cy="4575169"/>
          </a:xfrm>
          <a:prstGeom prst="rect">
            <a:avLst/>
          </a:prstGeom>
        </p:spPr>
      </p:pic>
    </p:spTree>
    <p:extLst>
      <p:ext uri="{BB962C8B-B14F-4D97-AF65-F5344CB8AC3E}">
        <p14:creationId xmlns:p14="http://schemas.microsoft.com/office/powerpoint/2010/main" val="3484147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Clean Up Your Disk</a:t>
            </a:r>
          </a:p>
        </p:txBody>
      </p:sp>
      <p:pic>
        <p:nvPicPr>
          <p:cNvPr id="5" name="Picture 4">
            <a:extLst>
              <a:ext uri="{FF2B5EF4-FFF2-40B4-BE49-F238E27FC236}">
                <a16:creationId xmlns:a16="http://schemas.microsoft.com/office/drawing/2014/main" id="{0621D1AF-C962-48ED-9286-A32B31942D10}"/>
              </a:ext>
            </a:extLst>
          </p:cNvPr>
          <p:cNvPicPr>
            <a:picLocks noChangeAspect="1"/>
          </p:cNvPicPr>
          <p:nvPr/>
        </p:nvPicPr>
        <p:blipFill>
          <a:blip r:embed="rId3"/>
          <a:stretch>
            <a:fillRect/>
          </a:stretch>
        </p:blipFill>
        <p:spPr>
          <a:xfrm>
            <a:off x="1176864" y="2274890"/>
            <a:ext cx="8223898" cy="4583110"/>
          </a:xfrm>
          <a:prstGeom prst="rect">
            <a:avLst/>
          </a:prstGeom>
        </p:spPr>
      </p:pic>
    </p:spTree>
    <p:extLst>
      <p:ext uri="{BB962C8B-B14F-4D97-AF65-F5344CB8AC3E}">
        <p14:creationId xmlns:p14="http://schemas.microsoft.com/office/powerpoint/2010/main" val="354603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Add More RAM</a:t>
            </a:r>
          </a:p>
        </p:txBody>
      </p:sp>
      <p:pic>
        <p:nvPicPr>
          <p:cNvPr id="4" name="Picture 3">
            <a:extLst>
              <a:ext uri="{FF2B5EF4-FFF2-40B4-BE49-F238E27FC236}">
                <a16:creationId xmlns:a16="http://schemas.microsoft.com/office/drawing/2014/main" id="{AFD6BB64-8485-422B-8F3B-CEA84066FF75}"/>
              </a:ext>
            </a:extLst>
          </p:cNvPr>
          <p:cNvPicPr>
            <a:picLocks noChangeAspect="1"/>
          </p:cNvPicPr>
          <p:nvPr/>
        </p:nvPicPr>
        <p:blipFill>
          <a:blip r:embed="rId3"/>
          <a:stretch>
            <a:fillRect/>
          </a:stretch>
        </p:blipFill>
        <p:spPr>
          <a:xfrm>
            <a:off x="1172626" y="2265894"/>
            <a:ext cx="5655303" cy="4592106"/>
          </a:xfrm>
          <a:prstGeom prst="rect">
            <a:avLst/>
          </a:prstGeom>
        </p:spPr>
      </p:pic>
    </p:spTree>
    <p:extLst>
      <p:ext uri="{BB962C8B-B14F-4D97-AF65-F5344CB8AC3E}">
        <p14:creationId xmlns:p14="http://schemas.microsoft.com/office/powerpoint/2010/main" val="2871892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Install an SSD Startup Drive</a:t>
            </a:r>
          </a:p>
        </p:txBody>
      </p:sp>
      <p:pic>
        <p:nvPicPr>
          <p:cNvPr id="7" name="Picture 6">
            <a:extLst>
              <a:ext uri="{FF2B5EF4-FFF2-40B4-BE49-F238E27FC236}">
                <a16:creationId xmlns:a16="http://schemas.microsoft.com/office/drawing/2014/main" id="{61D9C428-3B57-4F7F-B0D4-C8604EB12D49}"/>
              </a:ext>
            </a:extLst>
          </p:cNvPr>
          <p:cNvPicPr>
            <a:picLocks noChangeAspect="1"/>
          </p:cNvPicPr>
          <p:nvPr/>
        </p:nvPicPr>
        <p:blipFill>
          <a:blip r:embed="rId3"/>
          <a:stretch>
            <a:fillRect/>
          </a:stretch>
        </p:blipFill>
        <p:spPr>
          <a:xfrm>
            <a:off x="1191675" y="2388514"/>
            <a:ext cx="5894925" cy="4461024"/>
          </a:xfrm>
          <a:prstGeom prst="rect">
            <a:avLst/>
          </a:prstGeom>
        </p:spPr>
      </p:pic>
    </p:spTree>
    <p:extLst>
      <p:ext uri="{BB962C8B-B14F-4D97-AF65-F5344CB8AC3E}">
        <p14:creationId xmlns:p14="http://schemas.microsoft.com/office/powerpoint/2010/main" val="1685023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Check for Viruses and Spyware</a:t>
            </a:r>
          </a:p>
        </p:txBody>
      </p:sp>
      <p:pic>
        <p:nvPicPr>
          <p:cNvPr id="4" name="Picture 3">
            <a:extLst>
              <a:ext uri="{FF2B5EF4-FFF2-40B4-BE49-F238E27FC236}">
                <a16:creationId xmlns:a16="http://schemas.microsoft.com/office/drawing/2014/main" id="{9D14C830-9253-40FF-8387-49B4BF4A6D8C}"/>
              </a:ext>
            </a:extLst>
          </p:cNvPr>
          <p:cNvPicPr>
            <a:picLocks noChangeAspect="1"/>
          </p:cNvPicPr>
          <p:nvPr/>
        </p:nvPicPr>
        <p:blipFill>
          <a:blip r:embed="rId3"/>
          <a:stretch>
            <a:fillRect/>
          </a:stretch>
        </p:blipFill>
        <p:spPr>
          <a:xfrm>
            <a:off x="1183215" y="2284514"/>
            <a:ext cx="6623052" cy="4573486"/>
          </a:xfrm>
          <a:prstGeom prst="rect">
            <a:avLst/>
          </a:prstGeom>
        </p:spPr>
      </p:pic>
    </p:spTree>
    <p:extLst>
      <p:ext uri="{BB962C8B-B14F-4D97-AF65-F5344CB8AC3E}">
        <p14:creationId xmlns:p14="http://schemas.microsoft.com/office/powerpoint/2010/main" val="4064648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Change Power Settings to High Performance to Optimize Speed</a:t>
            </a:r>
          </a:p>
        </p:txBody>
      </p:sp>
      <p:pic>
        <p:nvPicPr>
          <p:cNvPr id="5" name="Picture 4">
            <a:extLst>
              <a:ext uri="{FF2B5EF4-FFF2-40B4-BE49-F238E27FC236}">
                <a16:creationId xmlns:a16="http://schemas.microsoft.com/office/drawing/2014/main" id="{3DC295FC-0A09-45EB-A317-C9BBF1E6B66F}"/>
              </a:ext>
            </a:extLst>
          </p:cNvPr>
          <p:cNvPicPr>
            <a:picLocks noChangeAspect="1"/>
          </p:cNvPicPr>
          <p:nvPr/>
        </p:nvPicPr>
        <p:blipFill>
          <a:blip r:embed="rId3"/>
          <a:stretch>
            <a:fillRect/>
          </a:stretch>
        </p:blipFill>
        <p:spPr>
          <a:xfrm>
            <a:off x="1176861" y="2299754"/>
            <a:ext cx="8622495" cy="4558246"/>
          </a:xfrm>
          <a:prstGeom prst="rect">
            <a:avLst/>
          </a:prstGeom>
        </p:spPr>
      </p:pic>
    </p:spTree>
    <p:extLst>
      <p:ext uri="{BB962C8B-B14F-4D97-AF65-F5344CB8AC3E}">
        <p14:creationId xmlns:p14="http://schemas.microsoft.com/office/powerpoint/2010/main" val="2979946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Run Troubleshooters</a:t>
            </a:r>
          </a:p>
        </p:txBody>
      </p:sp>
      <p:pic>
        <p:nvPicPr>
          <p:cNvPr id="4" name="Picture 3">
            <a:extLst>
              <a:ext uri="{FF2B5EF4-FFF2-40B4-BE49-F238E27FC236}">
                <a16:creationId xmlns:a16="http://schemas.microsoft.com/office/drawing/2014/main" id="{D09C3B9B-BD7B-4146-9FD5-F281E517F0DD}"/>
              </a:ext>
            </a:extLst>
          </p:cNvPr>
          <p:cNvPicPr>
            <a:picLocks noChangeAspect="1"/>
          </p:cNvPicPr>
          <p:nvPr/>
        </p:nvPicPr>
        <p:blipFill>
          <a:blip r:embed="rId3"/>
          <a:stretch>
            <a:fillRect/>
          </a:stretch>
        </p:blipFill>
        <p:spPr>
          <a:xfrm>
            <a:off x="1193800" y="2278062"/>
            <a:ext cx="7515796" cy="4579938"/>
          </a:xfrm>
          <a:prstGeom prst="rect">
            <a:avLst/>
          </a:prstGeom>
        </p:spPr>
      </p:pic>
    </p:spTree>
    <p:extLst>
      <p:ext uri="{BB962C8B-B14F-4D97-AF65-F5344CB8AC3E}">
        <p14:creationId xmlns:p14="http://schemas.microsoft.com/office/powerpoint/2010/main" val="4234173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Change Appearance in Performance Options</a:t>
            </a:r>
          </a:p>
        </p:txBody>
      </p:sp>
      <p:pic>
        <p:nvPicPr>
          <p:cNvPr id="5" name="Picture 4">
            <a:extLst>
              <a:ext uri="{FF2B5EF4-FFF2-40B4-BE49-F238E27FC236}">
                <a16:creationId xmlns:a16="http://schemas.microsoft.com/office/drawing/2014/main" id="{62F8CD56-FD9D-4B42-9AE7-C55CFD7FBF86}"/>
              </a:ext>
            </a:extLst>
          </p:cNvPr>
          <p:cNvPicPr>
            <a:picLocks noChangeAspect="1"/>
          </p:cNvPicPr>
          <p:nvPr/>
        </p:nvPicPr>
        <p:blipFill>
          <a:blip r:embed="rId3"/>
          <a:stretch>
            <a:fillRect/>
          </a:stretch>
        </p:blipFill>
        <p:spPr>
          <a:xfrm>
            <a:off x="1176858" y="2285461"/>
            <a:ext cx="6604009" cy="4574652"/>
          </a:xfrm>
          <a:prstGeom prst="rect">
            <a:avLst/>
          </a:prstGeom>
        </p:spPr>
      </p:pic>
    </p:spTree>
    <p:extLst>
      <p:ext uri="{BB962C8B-B14F-4D97-AF65-F5344CB8AC3E}">
        <p14:creationId xmlns:p14="http://schemas.microsoft.com/office/powerpoint/2010/main" val="371220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Turn Off Search Indexing</a:t>
            </a:r>
          </a:p>
        </p:txBody>
      </p:sp>
      <p:pic>
        <p:nvPicPr>
          <p:cNvPr id="4" name="Picture 3">
            <a:extLst>
              <a:ext uri="{FF2B5EF4-FFF2-40B4-BE49-F238E27FC236}">
                <a16:creationId xmlns:a16="http://schemas.microsoft.com/office/drawing/2014/main" id="{98FEED70-F2E0-43FB-9D53-A33EA0B999CC}"/>
              </a:ext>
            </a:extLst>
          </p:cNvPr>
          <p:cNvPicPr>
            <a:picLocks noChangeAspect="1"/>
          </p:cNvPicPr>
          <p:nvPr/>
        </p:nvPicPr>
        <p:blipFill>
          <a:blip r:embed="rId3"/>
          <a:stretch>
            <a:fillRect/>
          </a:stretch>
        </p:blipFill>
        <p:spPr>
          <a:xfrm>
            <a:off x="1168399" y="2264861"/>
            <a:ext cx="7018868" cy="4587854"/>
          </a:xfrm>
          <a:prstGeom prst="rect">
            <a:avLst/>
          </a:prstGeom>
        </p:spPr>
      </p:pic>
    </p:spTree>
    <p:extLst>
      <p:ext uri="{BB962C8B-B14F-4D97-AF65-F5344CB8AC3E}">
        <p14:creationId xmlns:p14="http://schemas.microsoft.com/office/powerpoint/2010/main" val="279951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7F59-32C1-48D5-9E76-A6D1D4D2A9DA}"/>
              </a:ext>
            </a:extLst>
          </p:cNvPr>
          <p:cNvSpPr>
            <a:spLocks noGrp="1"/>
          </p:cNvSpPr>
          <p:nvPr>
            <p:ph type="title"/>
          </p:nvPr>
        </p:nvSpPr>
        <p:spPr/>
        <p:txBody>
          <a:bodyPr/>
          <a:lstStyle/>
          <a:p>
            <a:pPr algn="ctr"/>
            <a:r>
              <a:rPr lang="en-US" dirty="0"/>
              <a:t>Main Topics</a:t>
            </a:r>
          </a:p>
        </p:txBody>
      </p:sp>
      <p:sp>
        <p:nvSpPr>
          <p:cNvPr id="3" name="Content Placeholder 2">
            <a:extLst>
              <a:ext uri="{FF2B5EF4-FFF2-40B4-BE49-F238E27FC236}">
                <a16:creationId xmlns:a16="http://schemas.microsoft.com/office/drawing/2014/main" id="{305E2E24-9B7D-4566-85DC-13DAD843D805}"/>
              </a:ext>
            </a:extLst>
          </p:cNvPr>
          <p:cNvSpPr>
            <a:spLocks noGrp="1"/>
          </p:cNvSpPr>
          <p:nvPr>
            <p:ph idx="1"/>
          </p:nvPr>
        </p:nvSpPr>
        <p:spPr/>
        <p:txBody>
          <a:bodyPr>
            <a:normAutofit/>
          </a:bodyPr>
          <a:lstStyle/>
          <a:p>
            <a:r>
              <a:rPr lang="en-US" b="1" dirty="0"/>
              <a:t>Windows 10 Settings to Change</a:t>
            </a:r>
          </a:p>
          <a:p>
            <a:r>
              <a:rPr lang="en-US" dirty="0"/>
              <a:t>12 Simple Tweaks to Speed Up Windows 10</a:t>
            </a:r>
          </a:p>
          <a:p>
            <a:r>
              <a:rPr lang="en-US" dirty="0"/>
              <a:t>Windows 10 Free Fix Tools</a:t>
            </a:r>
          </a:p>
          <a:p>
            <a:r>
              <a:rPr lang="en-US" dirty="0"/>
              <a:t>Finding the old SYSTEM panel</a:t>
            </a:r>
          </a:p>
          <a:p>
            <a:r>
              <a:rPr lang="en-US" strike="sngStrike" dirty="0"/>
              <a:t>Windows 10 Power Tools</a:t>
            </a:r>
          </a:p>
          <a:p>
            <a:r>
              <a:rPr lang="en-US" strike="sngStrike" dirty="0"/>
              <a:t>Windows 10 on a Bootable USB</a:t>
            </a:r>
          </a:p>
          <a:p>
            <a:r>
              <a:rPr lang="en-US" strike="sngStrike" dirty="0"/>
              <a:t>Windows 10 Registry Backups</a:t>
            </a:r>
          </a:p>
          <a:p>
            <a:pPr marL="914400" lvl="2" indent="0">
              <a:buNone/>
            </a:pPr>
            <a:r>
              <a:rPr lang="en-US" dirty="0"/>
              <a:t>The basis for all of these items came from various PC Magazine articles</a:t>
            </a:r>
          </a:p>
        </p:txBody>
      </p:sp>
    </p:spTree>
    <p:extLst>
      <p:ext uri="{BB962C8B-B14F-4D97-AF65-F5344CB8AC3E}">
        <p14:creationId xmlns:p14="http://schemas.microsoft.com/office/powerpoint/2010/main" val="331495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12 Simple Tweaks to Speed Up Windows 10</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Turn Off Tips and Notifications</a:t>
            </a:r>
          </a:p>
        </p:txBody>
      </p:sp>
      <p:pic>
        <p:nvPicPr>
          <p:cNvPr id="5" name="Picture 4">
            <a:extLst>
              <a:ext uri="{FF2B5EF4-FFF2-40B4-BE49-F238E27FC236}">
                <a16:creationId xmlns:a16="http://schemas.microsoft.com/office/drawing/2014/main" id="{1E0F4542-5812-4CB2-9E83-D023B7A7D289}"/>
              </a:ext>
            </a:extLst>
          </p:cNvPr>
          <p:cNvPicPr>
            <a:picLocks noChangeAspect="1"/>
          </p:cNvPicPr>
          <p:nvPr/>
        </p:nvPicPr>
        <p:blipFill>
          <a:blip r:embed="rId3"/>
          <a:stretch>
            <a:fillRect/>
          </a:stretch>
        </p:blipFill>
        <p:spPr>
          <a:xfrm>
            <a:off x="1168396" y="2283353"/>
            <a:ext cx="7790086" cy="4574647"/>
          </a:xfrm>
          <a:prstGeom prst="rect">
            <a:avLst/>
          </a:prstGeom>
        </p:spPr>
      </p:pic>
    </p:spTree>
    <p:extLst>
      <p:ext uri="{BB962C8B-B14F-4D97-AF65-F5344CB8AC3E}">
        <p14:creationId xmlns:p14="http://schemas.microsoft.com/office/powerpoint/2010/main" val="2290688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7F59-32C1-48D5-9E76-A6D1D4D2A9DA}"/>
              </a:ext>
            </a:extLst>
          </p:cNvPr>
          <p:cNvSpPr>
            <a:spLocks noGrp="1"/>
          </p:cNvSpPr>
          <p:nvPr>
            <p:ph type="title"/>
          </p:nvPr>
        </p:nvSpPr>
        <p:spPr/>
        <p:txBody>
          <a:bodyPr/>
          <a:lstStyle/>
          <a:p>
            <a:pPr algn="ctr"/>
            <a:r>
              <a:rPr lang="en-US" dirty="0"/>
              <a:t>Main Topics</a:t>
            </a:r>
          </a:p>
        </p:txBody>
      </p:sp>
      <p:sp>
        <p:nvSpPr>
          <p:cNvPr id="3" name="Content Placeholder 2">
            <a:extLst>
              <a:ext uri="{FF2B5EF4-FFF2-40B4-BE49-F238E27FC236}">
                <a16:creationId xmlns:a16="http://schemas.microsoft.com/office/drawing/2014/main" id="{305E2E24-9B7D-4566-85DC-13DAD843D805}"/>
              </a:ext>
            </a:extLst>
          </p:cNvPr>
          <p:cNvSpPr>
            <a:spLocks noGrp="1"/>
          </p:cNvSpPr>
          <p:nvPr>
            <p:ph idx="1"/>
          </p:nvPr>
        </p:nvSpPr>
        <p:spPr/>
        <p:txBody>
          <a:bodyPr>
            <a:normAutofit/>
          </a:bodyPr>
          <a:lstStyle/>
          <a:p>
            <a:r>
              <a:rPr lang="en-US" dirty="0"/>
              <a:t>Windows 10 Settings to Change</a:t>
            </a:r>
          </a:p>
          <a:p>
            <a:r>
              <a:rPr lang="en-US" dirty="0"/>
              <a:t>12 Simple Tweaks to Speed Up Windows 10</a:t>
            </a:r>
          </a:p>
          <a:p>
            <a:r>
              <a:rPr lang="en-US" b="1" dirty="0"/>
              <a:t>Windows 10 Free Fix Tools</a:t>
            </a:r>
          </a:p>
          <a:p>
            <a:r>
              <a:rPr lang="en-US" dirty="0"/>
              <a:t>Finding the old SYSTEM panel</a:t>
            </a:r>
          </a:p>
          <a:p>
            <a:r>
              <a:rPr lang="en-US" strike="sngStrike" dirty="0"/>
              <a:t>Windows 10 Power Tools</a:t>
            </a:r>
          </a:p>
          <a:p>
            <a:r>
              <a:rPr lang="en-US" strike="sngStrike" dirty="0"/>
              <a:t>Windows 10 on a Bootable USB</a:t>
            </a:r>
          </a:p>
          <a:p>
            <a:r>
              <a:rPr lang="en-US" strike="sngStrike" dirty="0"/>
              <a:t>Windows 10 Registry Backups</a:t>
            </a:r>
          </a:p>
          <a:p>
            <a:pPr marL="914400" lvl="2" indent="0">
              <a:buNone/>
            </a:pPr>
            <a:r>
              <a:rPr lang="en-US" dirty="0"/>
              <a:t>The basis for all of these items came from various PC Magazine articles</a:t>
            </a:r>
          </a:p>
        </p:txBody>
      </p:sp>
    </p:spTree>
    <p:extLst>
      <p:ext uri="{BB962C8B-B14F-4D97-AF65-F5344CB8AC3E}">
        <p14:creationId xmlns:p14="http://schemas.microsoft.com/office/powerpoint/2010/main" val="445825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Free Fix Tools</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a:t>IOBit Driver Booster</a:t>
            </a:r>
            <a:endParaRPr lang="en-US" dirty="0"/>
          </a:p>
        </p:txBody>
      </p:sp>
      <p:pic>
        <p:nvPicPr>
          <p:cNvPr id="9" name="Picture 8">
            <a:extLst>
              <a:ext uri="{FF2B5EF4-FFF2-40B4-BE49-F238E27FC236}">
                <a16:creationId xmlns:a16="http://schemas.microsoft.com/office/drawing/2014/main" id="{403288DF-6BA8-4AAA-943F-F00B3D9ADE54}"/>
              </a:ext>
            </a:extLst>
          </p:cNvPr>
          <p:cNvPicPr>
            <a:picLocks noChangeAspect="1"/>
          </p:cNvPicPr>
          <p:nvPr/>
        </p:nvPicPr>
        <p:blipFill>
          <a:blip r:embed="rId3"/>
          <a:stretch>
            <a:fillRect/>
          </a:stretch>
        </p:blipFill>
        <p:spPr>
          <a:xfrm>
            <a:off x="838200" y="2352115"/>
            <a:ext cx="10670420" cy="4140760"/>
          </a:xfrm>
          <a:prstGeom prst="rect">
            <a:avLst/>
          </a:prstGeom>
        </p:spPr>
      </p:pic>
      <p:sp>
        <p:nvSpPr>
          <p:cNvPr id="11" name="TextBox 10">
            <a:extLst>
              <a:ext uri="{FF2B5EF4-FFF2-40B4-BE49-F238E27FC236}">
                <a16:creationId xmlns:a16="http://schemas.microsoft.com/office/drawing/2014/main" id="{F7AE45A6-9767-4B99-9D09-C088D3030FDB}"/>
              </a:ext>
            </a:extLst>
          </p:cNvPr>
          <p:cNvSpPr txBox="1"/>
          <p:nvPr/>
        </p:nvSpPr>
        <p:spPr>
          <a:xfrm>
            <a:off x="4542417" y="1836736"/>
            <a:ext cx="6094206" cy="369332"/>
          </a:xfrm>
          <a:prstGeom prst="rect">
            <a:avLst/>
          </a:prstGeom>
          <a:noFill/>
        </p:spPr>
        <p:txBody>
          <a:bodyPr wrap="square">
            <a:spAutoFit/>
          </a:bodyPr>
          <a:lstStyle/>
          <a:p>
            <a:r>
              <a:rPr lang="en-US" dirty="0">
                <a:hlinkClick r:id="rId4"/>
              </a:rPr>
              <a:t>http://macbooster.7eer.net/c/119570/342156/4385</a:t>
            </a:r>
            <a:endParaRPr lang="en-US" dirty="0"/>
          </a:p>
        </p:txBody>
      </p:sp>
    </p:spTree>
    <p:extLst>
      <p:ext uri="{BB962C8B-B14F-4D97-AF65-F5344CB8AC3E}">
        <p14:creationId xmlns:p14="http://schemas.microsoft.com/office/powerpoint/2010/main" val="169340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Free Fix Tools</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Alternative: Snappy Driver Installer</a:t>
            </a:r>
          </a:p>
        </p:txBody>
      </p:sp>
      <p:pic>
        <p:nvPicPr>
          <p:cNvPr id="5" name="Picture 4">
            <a:extLst>
              <a:ext uri="{FF2B5EF4-FFF2-40B4-BE49-F238E27FC236}">
                <a16:creationId xmlns:a16="http://schemas.microsoft.com/office/drawing/2014/main" id="{BB7C3372-01A8-4D5A-8368-C2FAD60D4121}"/>
              </a:ext>
            </a:extLst>
          </p:cNvPr>
          <p:cNvPicPr>
            <a:picLocks noChangeAspect="1"/>
          </p:cNvPicPr>
          <p:nvPr/>
        </p:nvPicPr>
        <p:blipFill>
          <a:blip r:embed="rId3"/>
          <a:stretch>
            <a:fillRect/>
          </a:stretch>
        </p:blipFill>
        <p:spPr>
          <a:xfrm>
            <a:off x="838201" y="2299503"/>
            <a:ext cx="5257800" cy="4497952"/>
          </a:xfrm>
          <a:prstGeom prst="rect">
            <a:avLst/>
          </a:prstGeom>
        </p:spPr>
      </p:pic>
      <p:sp>
        <p:nvSpPr>
          <p:cNvPr id="8" name="TextBox 7">
            <a:extLst>
              <a:ext uri="{FF2B5EF4-FFF2-40B4-BE49-F238E27FC236}">
                <a16:creationId xmlns:a16="http://schemas.microsoft.com/office/drawing/2014/main" id="{62F93A81-DFD6-4F5A-9E5C-812869077A27}"/>
              </a:ext>
            </a:extLst>
          </p:cNvPr>
          <p:cNvSpPr txBox="1"/>
          <p:nvPr/>
        </p:nvSpPr>
        <p:spPr>
          <a:xfrm>
            <a:off x="6693946" y="1816268"/>
            <a:ext cx="6094206" cy="369332"/>
          </a:xfrm>
          <a:prstGeom prst="rect">
            <a:avLst/>
          </a:prstGeom>
          <a:noFill/>
        </p:spPr>
        <p:txBody>
          <a:bodyPr wrap="square">
            <a:spAutoFit/>
          </a:bodyPr>
          <a:lstStyle/>
          <a:p>
            <a:r>
              <a:rPr lang="en-US" dirty="0">
                <a:hlinkClick r:id="rId4"/>
              </a:rPr>
              <a:t>https://sdi-tool.org/</a:t>
            </a:r>
            <a:endParaRPr lang="en-US" dirty="0"/>
          </a:p>
        </p:txBody>
      </p:sp>
    </p:spTree>
    <p:extLst>
      <p:ext uri="{BB962C8B-B14F-4D97-AF65-F5344CB8AC3E}">
        <p14:creationId xmlns:p14="http://schemas.microsoft.com/office/powerpoint/2010/main" val="3670357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Free Fix Tools</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err="1"/>
              <a:t>FixWin</a:t>
            </a:r>
            <a:r>
              <a:rPr lang="en-US" dirty="0"/>
              <a:t> 10</a:t>
            </a:r>
          </a:p>
        </p:txBody>
      </p:sp>
      <p:pic>
        <p:nvPicPr>
          <p:cNvPr id="6" name="Picture 5">
            <a:extLst>
              <a:ext uri="{FF2B5EF4-FFF2-40B4-BE49-F238E27FC236}">
                <a16:creationId xmlns:a16="http://schemas.microsoft.com/office/drawing/2014/main" id="{64B0A588-BD32-4288-B1BC-FBD23EC03FC6}"/>
              </a:ext>
            </a:extLst>
          </p:cNvPr>
          <p:cNvPicPr>
            <a:picLocks noChangeAspect="1"/>
          </p:cNvPicPr>
          <p:nvPr/>
        </p:nvPicPr>
        <p:blipFill>
          <a:blip r:embed="rId3"/>
          <a:stretch>
            <a:fillRect/>
          </a:stretch>
        </p:blipFill>
        <p:spPr>
          <a:xfrm>
            <a:off x="838200" y="2219325"/>
            <a:ext cx="6381750" cy="4638675"/>
          </a:xfrm>
          <a:prstGeom prst="rect">
            <a:avLst/>
          </a:prstGeom>
        </p:spPr>
      </p:pic>
      <p:sp>
        <p:nvSpPr>
          <p:cNvPr id="8" name="TextBox 7">
            <a:extLst>
              <a:ext uri="{FF2B5EF4-FFF2-40B4-BE49-F238E27FC236}">
                <a16:creationId xmlns:a16="http://schemas.microsoft.com/office/drawing/2014/main" id="{9A9F65D3-C83F-4182-9CA7-0FF073AF20BD}"/>
              </a:ext>
            </a:extLst>
          </p:cNvPr>
          <p:cNvSpPr txBox="1"/>
          <p:nvPr/>
        </p:nvSpPr>
        <p:spPr>
          <a:xfrm>
            <a:off x="2616798" y="1837809"/>
            <a:ext cx="6094206" cy="369332"/>
          </a:xfrm>
          <a:prstGeom prst="rect">
            <a:avLst/>
          </a:prstGeom>
          <a:noFill/>
        </p:spPr>
        <p:txBody>
          <a:bodyPr wrap="square">
            <a:spAutoFit/>
          </a:bodyPr>
          <a:lstStyle/>
          <a:p>
            <a:r>
              <a:rPr lang="en-US" dirty="0">
                <a:hlinkClick r:id="rId4"/>
              </a:rPr>
              <a:t>http://www.thewindowsclub.com/fixwin-for-windows-10</a:t>
            </a:r>
            <a:endParaRPr lang="en-US" dirty="0"/>
          </a:p>
        </p:txBody>
      </p:sp>
    </p:spTree>
    <p:extLst>
      <p:ext uri="{BB962C8B-B14F-4D97-AF65-F5344CB8AC3E}">
        <p14:creationId xmlns:p14="http://schemas.microsoft.com/office/powerpoint/2010/main" val="1632186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Free Fix Tools</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Ultimate Windows Tweaker 4</a:t>
            </a:r>
          </a:p>
        </p:txBody>
      </p:sp>
      <p:pic>
        <p:nvPicPr>
          <p:cNvPr id="5" name="Picture 4">
            <a:extLst>
              <a:ext uri="{FF2B5EF4-FFF2-40B4-BE49-F238E27FC236}">
                <a16:creationId xmlns:a16="http://schemas.microsoft.com/office/drawing/2014/main" id="{C8F1D310-6EF4-4237-A1B3-2AD5EE520F69}"/>
              </a:ext>
            </a:extLst>
          </p:cNvPr>
          <p:cNvPicPr>
            <a:picLocks noChangeAspect="1"/>
          </p:cNvPicPr>
          <p:nvPr/>
        </p:nvPicPr>
        <p:blipFill>
          <a:blip r:embed="rId3"/>
          <a:stretch>
            <a:fillRect/>
          </a:stretch>
        </p:blipFill>
        <p:spPr>
          <a:xfrm>
            <a:off x="838200" y="2294964"/>
            <a:ext cx="6606092" cy="4574965"/>
          </a:xfrm>
          <a:prstGeom prst="rect">
            <a:avLst/>
          </a:prstGeom>
        </p:spPr>
      </p:pic>
      <p:sp>
        <p:nvSpPr>
          <p:cNvPr id="9" name="TextBox 8">
            <a:extLst>
              <a:ext uri="{FF2B5EF4-FFF2-40B4-BE49-F238E27FC236}">
                <a16:creationId xmlns:a16="http://schemas.microsoft.com/office/drawing/2014/main" id="{8F84E6EA-2813-4407-B3A1-93994BB3964C}"/>
              </a:ext>
            </a:extLst>
          </p:cNvPr>
          <p:cNvSpPr txBox="1"/>
          <p:nvPr/>
        </p:nvSpPr>
        <p:spPr>
          <a:xfrm>
            <a:off x="4771913" y="1406290"/>
            <a:ext cx="7420087" cy="369332"/>
          </a:xfrm>
          <a:prstGeom prst="rect">
            <a:avLst/>
          </a:prstGeom>
          <a:noFill/>
        </p:spPr>
        <p:txBody>
          <a:bodyPr wrap="square">
            <a:spAutoFit/>
          </a:bodyPr>
          <a:lstStyle/>
          <a:p>
            <a:r>
              <a:rPr lang="en-US" dirty="0">
                <a:hlinkClick r:id="rId4"/>
              </a:rPr>
              <a:t>http://www.thewindowsclub.com/ultimate-windows-tweaker-4-windows-10</a:t>
            </a:r>
            <a:endParaRPr lang="en-US" dirty="0"/>
          </a:p>
        </p:txBody>
      </p:sp>
    </p:spTree>
    <p:extLst>
      <p:ext uri="{BB962C8B-B14F-4D97-AF65-F5344CB8AC3E}">
        <p14:creationId xmlns:p14="http://schemas.microsoft.com/office/powerpoint/2010/main" val="2398619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Free Fix Tools</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Windows Repair</a:t>
            </a:r>
          </a:p>
        </p:txBody>
      </p:sp>
      <p:sp>
        <p:nvSpPr>
          <p:cNvPr id="6" name="TextBox 5">
            <a:extLst>
              <a:ext uri="{FF2B5EF4-FFF2-40B4-BE49-F238E27FC236}">
                <a16:creationId xmlns:a16="http://schemas.microsoft.com/office/drawing/2014/main" id="{F184730C-E25F-4C44-BEAB-D37A29B69706}"/>
              </a:ext>
            </a:extLst>
          </p:cNvPr>
          <p:cNvSpPr txBox="1"/>
          <p:nvPr/>
        </p:nvSpPr>
        <p:spPr>
          <a:xfrm>
            <a:off x="3886199" y="1825625"/>
            <a:ext cx="7226449" cy="369332"/>
          </a:xfrm>
          <a:prstGeom prst="rect">
            <a:avLst/>
          </a:prstGeom>
          <a:noFill/>
        </p:spPr>
        <p:txBody>
          <a:bodyPr wrap="square">
            <a:spAutoFit/>
          </a:bodyPr>
          <a:lstStyle/>
          <a:p>
            <a:r>
              <a:rPr lang="en-US" dirty="0">
                <a:hlinkClick r:id="rId3"/>
              </a:rPr>
              <a:t>https://www.bleepingcomputer.com/download/windows-repair-all-in-one/</a:t>
            </a:r>
            <a:endParaRPr lang="en-US" dirty="0"/>
          </a:p>
        </p:txBody>
      </p:sp>
      <p:pic>
        <p:nvPicPr>
          <p:cNvPr id="8" name="Picture 7">
            <a:extLst>
              <a:ext uri="{FF2B5EF4-FFF2-40B4-BE49-F238E27FC236}">
                <a16:creationId xmlns:a16="http://schemas.microsoft.com/office/drawing/2014/main" id="{360FA01A-C1F6-4791-A564-E99DFA40FEB6}"/>
              </a:ext>
            </a:extLst>
          </p:cNvPr>
          <p:cNvPicPr>
            <a:picLocks noChangeAspect="1"/>
          </p:cNvPicPr>
          <p:nvPr/>
        </p:nvPicPr>
        <p:blipFill>
          <a:blip r:embed="rId4"/>
          <a:stretch>
            <a:fillRect/>
          </a:stretch>
        </p:blipFill>
        <p:spPr>
          <a:xfrm>
            <a:off x="838200" y="2194957"/>
            <a:ext cx="6324370" cy="4663043"/>
          </a:xfrm>
          <a:prstGeom prst="rect">
            <a:avLst/>
          </a:prstGeom>
        </p:spPr>
      </p:pic>
    </p:spTree>
    <p:extLst>
      <p:ext uri="{BB962C8B-B14F-4D97-AF65-F5344CB8AC3E}">
        <p14:creationId xmlns:p14="http://schemas.microsoft.com/office/powerpoint/2010/main" val="2927959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Free Fix Tools</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pPr algn="l"/>
            <a:r>
              <a:rPr lang="en-US" i="0" dirty="0">
                <a:solidFill>
                  <a:srgbClr val="2C2C2C"/>
                </a:solidFill>
                <a:effectLst/>
                <a:latin typeface="Inter"/>
              </a:rPr>
              <a:t>Missed Features Installer</a:t>
            </a:r>
          </a:p>
        </p:txBody>
      </p:sp>
      <p:pic>
        <p:nvPicPr>
          <p:cNvPr id="5" name="Picture 4">
            <a:extLst>
              <a:ext uri="{FF2B5EF4-FFF2-40B4-BE49-F238E27FC236}">
                <a16:creationId xmlns:a16="http://schemas.microsoft.com/office/drawing/2014/main" id="{F5C06315-7E52-4624-9233-B6F50C73CB98}"/>
              </a:ext>
            </a:extLst>
          </p:cNvPr>
          <p:cNvPicPr>
            <a:picLocks noChangeAspect="1"/>
          </p:cNvPicPr>
          <p:nvPr/>
        </p:nvPicPr>
        <p:blipFill>
          <a:blip r:embed="rId3"/>
          <a:stretch>
            <a:fillRect/>
          </a:stretch>
        </p:blipFill>
        <p:spPr>
          <a:xfrm>
            <a:off x="8770284" y="1343025"/>
            <a:ext cx="3257550" cy="5514975"/>
          </a:xfrm>
          <a:prstGeom prst="rect">
            <a:avLst/>
          </a:prstGeom>
        </p:spPr>
      </p:pic>
      <p:sp>
        <p:nvSpPr>
          <p:cNvPr id="9" name="TextBox 8">
            <a:extLst>
              <a:ext uri="{FF2B5EF4-FFF2-40B4-BE49-F238E27FC236}">
                <a16:creationId xmlns:a16="http://schemas.microsoft.com/office/drawing/2014/main" id="{159AA3EF-1193-48BB-8C68-572F780092D8}"/>
              </a:ext>
            </a:extLst>
          </p:cNvPr>
          <p:cNvSpPr txBox="1"/>
          <p:nvPr/>
        </p:nvSpPr>
        <p:spPr>
          <a:xfrm>
            <a:off x="0" y="2483922"/>
            <a:ext cx="9101977" cy="369332"/>
          </a:xfrm>
          <a:prstGeom prst="rect">
            <a:avLst/>
          </a:prstGeom>
          <a:noFill/>
        </p:spPr>
        <p:txBody>
          <a:bodyPr wrap="square">
            <a:spAutoFit/>
          </a:bodyPr>
          <a:lstStyle/>
          <a:p>
            <a:r>
              <a:rPr lang="en-US" dirty="0">
                <a:hlinkClick r:id="rId4"/>
              </a:rPr>
              <a:t>http://www.chip.de/downloads/Missed-Features-Installer-fuer-Windows-10_88552123.html</a:t>
            </a:r>
            <a:endParaRPr lang="en-US" dirty="0"/>
          </a:p>
        </p:txBody>
      </p:sp>
    </p:spTree>
    <p:extLst>
      <p:ext uri="{BB962C8B-B14F-4D97-AF65-F5344CB8AC3E}">
        <p14:creationId xmlns:p14="http://schemas.microsoft.com/office/powerpoint/2010/main" val="3069668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Free Fix Tools</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pPr algn="l"/>
            <a:r>
              <a:rPr lang="en-US" i="0" dirty="0">
                <a:solidFill>
                  <a:srgbClr val="2C2C2C"/>
                </a:solidFill>
                <a:effectLst/>
                <a:latin typeface="Inter"/>
              </a:rPr>
              <a:t>O&amp;O ShutUp10</a:t>
            </a:r>
          </a:p>
        </p:txBody>
      </p:sp>
      <p:pic>
        <p:nvPicPr>
          <p:cNvPr id="6" name="Picture 5">
            <a:extLst>
              <a:ext uri="{FF2B5EF4-FFF2-40B4-BE49-F238E27FC236}">
                <a16:creationId xmlns:a16="http://schemas.microsoft.com/office/drawing/2014/main" id="{2B0C6C44-6596-486C-86C4-1CC2F323E21E}"/>
              </a:ext>
            </a:extLst>
          </p:cNvPr>
          <p:cNvPicPr>
            <a:picLocks noChangeAspect="1"/>
          </p:cNvPicPr>
          <p:nvPr/>
        </p:nvPicPr>
        <p:blipFill>
          <a:blip r:embed="rId3"/>
          <a:stretch>
            <a:fillRect/>
          </a:stretch>
        </p:blipFill>
        <p:spPr>
          <a:xfrm>
            <a:off x="838200" y="2429975"/>
            <a:ext cx="4612846" cy="4524843"/>
          </a:xfrm>
          <a:prstGeom prst="rect">
            <a:avLst/>
          </a:prstGeom>
        </p:spPr>
      </p:pic>
      <p:sp>
        <p:nvSpPr>
          <p:cNvPr id="10" name="TextBox 9">
            <a:extLst>
              <a:ext uri="{FF2B5EF4-FFF2-40B4-BE49-F238E27FC236}">
                <a16:creationId xmlns:a16="http://schemas.microsoft.com/office/drawing/2014/main" id="{F43C79CB-8C70-4DC8-9BE7-1304EC34561F}"/>
              </a:ext>
            </a:extLst>
          </p:cNvPr>
          <p:cNvSpPr txBox="1"/>
          <p:nvPr/>
        </p:nvSpPr>
        <p:spPr>
          <a:xfrm>
            <a:off x="4294991" y="1894949"/>
            <a:ext cx="6094206" cy="369332"/>
          </a:xfrm>
          <a:prstGeom prst="rect">
            <a:avLst/>
          </a:prstGeom>
          <a:noFill/>
        </p:spPr>
        <p:txBody>
          <a:bodyPr wrap="square">
            <a:spAutoFit/>
          </a:bodyPr>
          <a:lstStyle/>
          <a:p>
            <a:r>
              <a:rPr lang="en-US" dirty="0">
                <a:hlinkClick r:id="rId4"/>
              </a:rPr>
              <a:t>https://www.oo-software.com/en/shutup10</a:t>
            </a:r>
            <a:endParaRPr lang="en-US" dirty="0"/>
          </a:p>
        </p:txBody>
      </p:sp>
    </p:spTree>
    <p:extLst>
      <p:ext uri="{BB962C8B-B14F-4D97-AF65-F5344CB8AC3E}">
        <p14:creationId xmlns:p14="http://schemas.microsoft.com/office/powerpoint/2010/main" val="2605204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7F59-32C1-48D5-9E76-A6D1D4D2A9DA}"/>
              </a:ext>
            </a:extLst>
          </p:cNvPr>
          <p:cNvSpPr>
            <a:spLocks noGrp="1"/>
          </p:cNvSpPr>
          <p:nvPr>
            <p:ph type="title"/>
          </p:nvPr>
        </p:nvSpPr>
        <p:spPr/>
        <p:txBody>
          <a:bodyPr/>
          <a:lstStyle/>
          <a:p>
            <a:pPr algn="ctr"/>
            <a:r>
              <a:rPr lang="en-US" dirty="0"/>
              <a:t>Main Topics</a:t>
            </a:r>
          </a:p>
        </p:txBody>
      </p:sp>
      <p:sp>
        <p:nvSpPr>
          <p:cNvPr id="3" name="Content Placeholder 2">
            <a:extLst>
              <a:ext uri="{FF2B5EF4-FFF2-40B4-BE49-F238E27FC236}">
                <a16:creationId xmlns:a16="http://schemas.microsoft.com/office/drawing/2014/main" id="{305E2E24-9B7D-4566-85DC-13DAD843D805}"/>
              </a:ext>
            </a:extLst>
          </p:cNvPr>
          <p:cNvSpPr>
            <a:spLocks noGrp="1"/>
          </p:cNvSpPr>
          <p:nvPr>
            <p:ph idx="1"/>
          </p:nvPr>
        </p:nvSpPr>
        <p:spPr/>
        <p:txBody>
          <a:bodyPr>
            <a:normAutofit/>
          </a:bodyPr>
          <a:lstStyle/>
          <a:p>
            <a:r>
              <a:rPr lang="en-US" dirty="0"/>
              <a:t>Windows 10 Settings to Change</a:t>
            </a:r>
          </a:p>
          <a:p>
            <a:r>
              <a:rPr lang="en-US" dirty="0"/>
              <a:t>12 Simple Tweaks to Speed Up Windows 10</a:t>
            </a:r>
          </a:p>
          <a:p>
            <a:r>
              <a:rPr lang="en-US" dirty="0"/>
              <a:t>Windows 10 Free Fix Tools</a:t>
            </a:r>
          </a:p>
          <a:p>
            <a:r>
              <a:rPr lang="en-US" b="1" dirty="0"/>
              <a:t>Finding the old SYSTEM panel</a:t>
            </a:r>
          </a:p>
          <a:p>
            <a:r>
              <a:rPr lang="en-US" strike="sngStrike" dirty="0"/>
              <a:t>Windows 10 Power Tools</a:t>
            </a:r>
          </a:p>
          <a:p>
            <a:r>
              <a:rPr lang="en-US" strike="sngStrike" dirty="0"/>
              <a:t>Windows 10 on a Bootable USB</a:t>
            </a:r>
          </a:p>
          <a:p>
            <a:r>
              <a:rPr lang="en-US" strike="sngStrike" dirty="0"/>
              <a:t>Windows 10 Registry Backups</a:t>
            </a:r>
          </a:p>
          <a:p>
            <a:pPr marL="914400" lvl="2" indent="0">
              <a:buNone/>
            </a:pPr>
            <a:r>
              <a:rPr lang="en-US" dirty="0"/>
              <a:t>The basis for all of these items came from various PC Magazine articles</a:t>
            </a:r>
          </a:p>
        </p:txBody>
      </p:sp>
    </p:spTree>
    <p:extLst>
      <p:ext uri="{BB962C8B-B14F-4D97-AF65-F5344CB8AC3E}">
        <p14:creationId xmlns:p14="http://schemas.microsoft.com/office/powerpoint/2010/main" val="2568287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Uninstall the Crapware</a:t>
            </a:r>
          </a:p>
          <a:p>
            <a:pPr marL="0" indent="0">
              <a:buNone/>
            </a:pPr>
            <a:endParaRPr lang="en-US" dirty="0"/>
          </a:p>
        </p:txBody>
      </p:sp>
      <p:sp>
        <p:nvSpPr>
          <p:cNvPr id="4" name="AutoShape 2" descr="Uninstall Crapware">
            <a:extLst>
              <a:ext uri="{FF2B5EF4-FFF2-40B4-BE49-F238E27FC236}">
                <a16:creationId xmlns:a16="http://schemas.microsoft.com/office/drawing/2014/main" id="{D83B23E9-3E8F-44E3-816F-FFCCBFF92B42}"/>
              </a:ext>
            </a:extLst>
          </p:cNvPr>
          <p:cNvSpPr>
            <a:spLocks noChangeAspect="1" noChangeArrowheads="1"/>
          </p:cNvSpPr>
          <p:nvPr/>
        </p:nvSpPr>
        <p:spPr bwMode="auto">
          <a:xfrm>
            <a:off x="4013200" y="1346200"/>
            <a:ext cx="2235200" cy="223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1B55087A-6EBE-4ADB-B439-A660DE1E0F9B}"/>
              </a:ext>
            </a:extLst>
          </p:cNvPr>
          <p:cNvPicPr>
            <a:picLocks noChangeAspect="1"/>
          </p:cNvPicPr>
          <p:nvPr/>
        </p:nvPicPr>
        <p:blipFill>
          <a:blip r:embed="rId3"/>
          <a:stretch>
            <a:fillRect/>
          </a:stretch>
        </p:blipFill>
        <p:spPr>
          <a:xfrm>
            <a:off x="1168400" y="2222456"/>
            <a:ext cx="7916334" cy="4635544"/>
          </a:xfrm>
          <a:prstGeom prst="rect">
            <a:avLst/>
          </a:prstGeom>
        </p:spPr>
      </p:pic>
    </p:spTree>
    <p:extLst>
      <p:ext uri="{BB962C8B-B14F-4D97-AF65-F5344CB8AC3E}">
        <p14:creationId xmlns:p14="http://schemas.microsoft.com/office/powerpoint/2010/main" val="2932806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Finding the old SYSTEM panel</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pPr algn="l"/>
            <a:r>
              <a:rPr lang="en-US" i="0" dirty="0">
                <a:solidFill>
                  <a:srgbClr val="2C2C2C"/>
                </a:solidFill>
                <a:effectLst/>
                <a:latin typeface="Inter"/>
              </a:rPr>
              <a:t>The SYSTEM panel went away when we installed the 20H2 Update</a:t>
            </a:r>
          </a:p>
          <a:p>
            <a:pPr algn="l"/>
            <a:r>
              <a:rPr lang="en-US" dirty="0">
                <a:solidFill>
                  <a:srgbClr val="2C2C2C"/>
                </a:solidFill>
                <a:latin typeface="Inter"/>
              </a:rPr>
              <a:t>This was covered in the November 16</a:t>
            </a:r>
            <a:r>
              <a:rPr lang="en-US" baseline="30000" dirty="0">
                <a:solidFill>
                  <a:srgbClr val="2C2C2C"/>
                </a:solidFill>
                <a:latin typeface="Inter"/>
              </a:rPr>
              <a:t>th</a:t>
            </a:r>
            <a:r>
              <a:rPr lang="en-US" dirty="0">
                <a:solidFill>
                  <a:srgbClr val="2C2C2C"/>
                </a:solidFill>
                <a:latin typeface="Inter"/>
              </a:rPr>
              <a:t> CAMUG presentation on Windows 10 20H2 changes</a:t>
            </a:r>
          </a:p>
          <a:p>
            <a:pPr algn="l"/>
            <a:r>
              <a:rPr lang="en-US" i="0" dirty="0">
                <a:solidFill>
                  <a:srgbClr val="2C2C2C"/>
                </a:solidFill>
                <a:effectLst/>
                <a:latin typeface="Inter"/>
              </a:rPr>
              <a:t>The previous SYSTEM items are mostly available in Settings / System</a:t>
            </a:r>
          </a:p>
          <a:p>
            <a:r>
              <a:rPr lang="en-US" dirty="0">
                <a:solidFill>
                  <a:srgbClr val="2C2C2C"/>
                </a:solidFill>
                <a:latin typeface="Inter"/>
              </a:rPr>
              <a:t>Some folks are reluctant to change, and want the old panel back</a:t>
            </a:r>
          </a:p>
          <a:p>
            <a:pPr algn="l"/>
            <a:r>
              <a:rPr lang="en-US" i="0" dirty="0">
                <a:solidFill>
                  <a:srgbClr val="2C2C2C"/>
                </a:solidFill>
                <a:effectLst/>
                <a:latin typeface="Inter"/>
              </a:rPr>
              <a:t>But, I have recently been informed that the old SYSTEM panel still exists – if you know where to look</a:t>
            </a:r>
          </a:p>
          <a:p>
            <a:pPr algn="l"/>
            <a:r>
              <a:rPr lang="en-US" dirty="0">
                <a:solidFill>
                  <a:srgbClr val="2C2C2C"/>
                </a:solidFill>
                <a:latin typeface="Inter"/>
              </a:rPr>
              <a:t>So, let’s look at how to find it </a:t>
            </a:r>
            <a:br>
              <a:rPr lang="en-US" dirty="0">
                <a:solidFill>
                  <a:srgbClr val="2C2C2C"/>
                </a:solidFill>
                <a:latin typeface="Inter"/>
              </a:rPr>
            </a:br>
            <a:r>
              <a:rPr lang="en-US" dirty="0">
                <a:solidFill>
                  <a:srgbClr val="2C2C2C"/>
                </a:solidFill>
                <a:latin typeface="Inter"/>
              </a:rPr>
              <a:t>(as with many Windows functions, there are 3 ways!)</a:t>
            </a:r>
            <a:endParaRPr lang="en-US" i="0" dirty="0">
              <a:solidFill>
                <a:srgbClr val="2C2C2C"/>
              </a:solidFill>
              <a:effectLst/>
              <a:latin typeface="Inter"/>
            </a:endParaRPr>
          </a:p>
        </p:txBody>
      </p:sp>
    </p:spTree>
    <p:extLst>
      <p:ext uri="{BB962C8B-B14F-4D97-AF65-F5344CB8AC3E}">
        <p14:creationId xmlns:p14="http://schemas.microsoft.com/office/powerpoint/2010/main" val="17117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Finding the old SYSTEM panel</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pPr marL="514350" indent="-514350" algn="l">
              <a:buFont typeface="+mj-lt"/>
              <a:buAutoNum type="arabicPeriod"/>
            </a:pPr>
            <a:r>
              <a:rPr lang="en-US" i="0" dirty="0">
                <a:solidFill>
                  <a:srgbClr val="2C2C2C"/>
                </a:solidFill>
                <a:effectLst/>
                <a:latin typeface="Inter"/>
              </a:rPr>
              <a:t>Through the old Control Panel</a:t>
            </a:r>
          </a:p>
          <a:p>
            <a:r>
              <a:rPr lang="en-US" dirty="0">
                <a:solidFill>
                  <a:srgbClr val="2C2C2C"/>
                </a:solidFill>
                <a:latin typeface="Inter"/>
              </a:rPr>
              <a:t>Type </a:t>
            </a:r>
            <a:r>
              <a:rPr lang="en-US" b="1" dirty="0">
                <a:solidFill>
                  <a:srgbClr val="2C2C2C"/>
                </a:solidFill>
                <a:latin typeface="Inter"/>
              </a:rPr>
              <a:t>Control Panel</a:t>
            </a:r>
            <a:r>
              <a:rPr lang="en-US" dirty="0">
                <a:solidFill>
                  <a:srgbClr val="2C2C2C"/>
                </a:solidFill>
                <a:latin typeface="Inter"/>
              </a:rPr>
              <a:t> in the Search window of the taskbar</a:t>
            </a:r>
          </a:p>
          <a:p>
            <a:r>
              <a:rPr lang="en-US" i="0" dirty="0">
                <a:solidFill>
                  <a:srgbClr val="2C2C2C"/>
                </a:solidFill>
                <a:effectLst/>
                <a:latin typeface="Inter"/>
              </a:rPr>
              <a:t>Don’t click on </a:t>
            </a:r>
            <a:r>
              <a:rPr lang="en-US" b="1" i="0" dirty="0">
                <a:solidFill>
                  <a:srgbClr val="2C2C2C"/>
                </a:solidFill>
                <a:effectLst/>
                <a:latin typeface="Inter"/>
              </a:rPr>
              <a:t>System </a:t>
            </a:r>
            <a:r>
              <a:rPr lang="en-US" i="0" dirty="0">
                <a:solidFill>
                  <a:srgbClr val="2C2C2C"/>
                </a:solidFill>
                <a:effectLst/>
                <a:latin typeface="Inter"/>
              </a:rPr>
              <a:t>– this will only bring up the new </a:t>
            </a:r>
            <a:br>
              <a:rPr lang="en-US" b="1" i="0" dirty="0">
                <a:solidFill>
                  <a:srgbClr val="2C2C2C"/>
                </a:solidFill>
                <a:effectLst/>
                <a:latin typeface="Inter"/>
              </a:rPr>
            </a:br>
            <a:r>
              <a:rPr lang="en-US" b="1" i="0" dirty="0">
                <a:solidFill>
                  <a:srgbClr val="2C2C2C"/>
                </a:solidFill>
                <a:effectLst/>
                <a:latin typeface="Inter"/>
              </a:rPr>
              <a:t>Settings / System / About </a:t>
            </a:r>
            <a:r>
              <a:rPr lang="en-US" i="0" dirty="0">
                <a:solidFill>
                  <a:srgbClr val="2C2C2C"/>
                </a:solidFill>
                <a:effectLst/>
                <a:latin typeface="Inter"/>
              </a:rPr>
              <a:t>panel</a:t>
            </a:r>
          </a:p>
          <a:p>
            <a:r>
              <a:rPr lang="en-US" dirty="0">
                <a:solidFill>
                  <a:srgbClr val="2C2C2C"/>
                </a:solidFill>
                <a:latin typeface="Inter"/>
              </a:rPr>
              <a:t>Instead, drag the System link to your taskbar</a:t>
            </a:r>
            <a:br>
              <a:rPr lang="en-US" dirty="0">
                <a:solidFill>
                  <a:srgbClr val="2C2C2C"/>
                </a:solidFill>
                <a:latin typeface="Inter"/>
              </a:rPr>
            </a:br>
            <a:r>
              <a:rPr lang="en-US" dirty="0">
                <a:solidFill>
                  <a:srgbClr val="2C2C2C"/>
                </a:solidFill>
                <a:latin typeface="Inter"/>
              </a:rPr>
              <a:t>This should pin the System link to your taskbar</a:t>
            </a:r>
          </a:p>
          <a:p>
            <a:r>
              <a:rPr lang="en-US" i="0" dirty="0">
                <a:solidFill>
                  <a:srgbClr val="2C2C2C"/>
                </a:solidFill>
                <a:effectLst/>
                <a:latin typeface="Inter"/>
              </a:rPr>
              <a:t>Right-click on it, then click on </a:t>
            </a:r>
            <a:r>
              <a:rPr lang="en-US" b="1" i="0" dirty="0">
                <a:solidFill>
                  <a:srgbClr val="2C2C2C"/>
                </a:solidFill>
                <a:effectLst/>
                <a:latin typeface="Inter"/>
              </a:rPr>
              <a:t>System</a:t>
            </a:r>
            <a:endParaRPr lang="en-US" i="0" dirty="0">
              <a:solidFill>
                <a:srgbClr val="2C2C2C"/>
              </a:solidFill>
              <a:effectLst/>
              <a:latin typeface="Inter"/>
            </a:endParaRPr>
          </a:p>
          <a:p>
            <a:r>
              <a:rPr lang="en-US" dirty="0">
                <a:solidFill>
                  <a:srgbClr val="2C2C2C"/>
                </a:solidFill>
                <a:latin typeface="Inter"/>
              </a:rPr>
              <a:t>The old SYSTEM panel will now appear</a:t>
            </a:r>
            <a:endParaRPr lang="en-US" i="0" dirty="0">
              <a:solidFill>
                <a:srgbClr val="2C2C2C"/>
              </a:solidFill>
              <a:effectLst/>
              <a:latin typeface="Inter"/>
            </a:endParaRPr>
          </a:p>
        </p:txBody>
      </p:sp>
    </p:spTree>
    <p:extLst>
      <p:ext uri="{BB962C8B-B14F-4D97-AF65-F5344CB8AC3E}">
        <p14:creationId xmlns:p14="http://schemas.microsoft.com/office/powerpoint/2010/main" val="335963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Finding the old SYSTEM panel</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pPr marL="514350" indent="-514350" algn="l">
              <a:buFont typeface="+mj-lt"/>
              <a:buAutoNum type="arabicPeriod" startAt="2"/>
            </a:pPr>
            <a:r>
              <a:rPr lang="en-US" i="0" dirty="0">
                <a:solidFill>
                  <a:srgbClr val="2C2C2C"/>
                </a:solidFill>
                <a:effectLst/>
                <a:latin typeface="Inter"/>
              </a:rPr>
              <a:t>Through the old Control Panel</a:t>
            </a:r>
          </a:p>
          <a:p>
            <a:r>
              <a:rPr lang="en-US" dirty="0">
                <a:solidFill>
                  <a:srgbClr val="2C2C2C"/>
                </a:solidFill>
                <a:latin typeface="Inter"/>
              </a:rPr>
              <a:t>Type </a:t>
            </a:r>
            <a:r>
              <a:rPr lang="en-US" b="1" dirty="0">
                <a:solidFill>
                  <a:srgbClr val="2C2C2C"/>
                </a:solidFill>
                <a:latin typeface="Inter"/>
              </a:rPr>
              <a:t>Control Panel</a:t>
            </a:r>
            <a:r>
              <a:rPr lang="en-US" dirty="0">
                <a:solidFill>
                  <a:srgbClr val="2C2C2C"/>
                </a:solidFill>
                <a:latin typeface="Inter"/>
              </a:rPr>
              <a:t> in the Search window of the taskbar</a:t>
            </a:r>
          </a:p>
          <a:p>
            <a:r>
              <a:rPr lang="en-US" i="0" dirty="0">
                <a:solidFill>
                  <a:srgbClr val="2C2C2C"/>
                </a:solidFill>
                <a:effectLst/>
                <a:latin typeface="Inter"/>
              </a:rPr>
              <a:t>Right-click on </a:t>
            </a:r>
            <a:r>
              <a:rPr lang="en-US" b="1" i="0" dirty="0">
                <a:solidFill>
                  <a:srgbClr val="2C2C2C"/>
                </a:solidFill>
                <a:effectLst/>
                <a:latin typeface="Inter"/>
              </a:rPr>
              <a:t>System</a:t>
            </a:r>
            <a:endParaRPr lang="en-US" i="0" dirty="0">
              <a:solidFill>
                <a:srgbClr val="2C2C2C"/>
              </a:solidFill>
              <a:effectLst/>
              <a:latin typeface="Inter"/>
            </a:endParaRPr>
          </a:p>
          <a:p>
            <a:r>
              <a:rPr lang="en-US" dirty="0">
                <a:solidFill>
                  <a:srgbClr val="2C2C2C"/>
                </a:solidFill>
                <a:latin typeface="Inter"/>
              </a:rPr>
              <a:t>Left-click on </a:t>
            </a:r>
            <a:r>
              <a:rPr lang="en-US" b="1" dirty="0">
                <a:solidFill>
                  <a:srgbClr val="2C2C2C"/>
                </a:solidFill>
                <a:latin typeface="Inter"/>
              </a:rPr>
              <a:t>Open</a:t>
            </a:r>
            <a:br>
              <a:rPr lang="en-US" dirty="0">
                <a:solidFill>
                  <a:srgbClr val="2C2C2C"/>
                </a:solidFill>
                <a:latin typeface="Inter"/>
              </a:rPr>
            </a:br>
            <a:r>
              <a:rPr lang="en-US" dirty="0">
                <a:solidFill>
                  <a:srgbClr val="2C2C2C"/>
                </a:solidFill>
                <a:latin typeface="Inter"/>
              </a:rPr>
              <a:t>You </a:t>
            </a:r>
            <a:r>
              <a:rPr lang="en-US" u="sng" dirty="0">
                <a:solidFill>
                  <a:srgbClr val="2C2C2C"/>
                </a:solidFill>
                <a:latin typeface="Inter"/>
              </a:rPr>
              <a:t>have</a:t>
            </a:r>
            <a:r>
              <a:rPr lang="en-US" dirty="0">
                <a:solidFill>
                  <a:srgbClr val="2C2C2C"/>
                </a:solidFill>
                <a:latin typeface="Inter"/>
              </a:rPr>
              <a:t> to click on </a:t>
            </a:r>
            <a:r>
              <a:rPr lang="en-US" b="1" dirty="0">
                <a:solidFill>
                  <a:srgbClr val="2C2C2C"/>
                </a:solidFill>
                <a:latin typeface="Inter"/>
              </a:rPr>
              <a:t>Open</a:t>
            </a:r>
            <a:r>
              <a:rPr lang="en-US" dirty="0">
                <a:solidFill>
                  <a:srgbClr val="2C2C2C"/>
                </a:solidFill>
                <a:latin typeface="Inter"/>
              </a:rPr>
              <a:t>, and </a:t>
            </a:r>
            <a:r>
              <a:rPr lang="en-US" u="sng" dirty="0">
                <a:solidFill>
                  <a:srgbClr val="2C2C2C"/>
                </a:solidFill>
                <a:latin typeface="Inter"/>
              </a:rPr>
              <a:t>not</a:t>
            </a:r>
            <a:r>
              <a:rPr lang="en-US" dirty="0">
                <a:solidFill>
                  <a:srgbClr val="2C2C2C"/>
                </a:solidFill>
                <a:latin typeface="Inter"/>
              </a:rPr>
              <a:t> </a:t>
            </a:r>
            <a:r>
              <a:rPr lang="en-US" b="1" dirty="0">
                <a:solidFill>
                  <a:srgbClr val="2C2C2C"/>
                </a:solidFill>
                <a:latin typeface="Inter"/>
              </a:rPr>
              <a:t>Open in New Window</a:t>
            </a:r>
            <a:endParaRPr lang="en-US" dirty="0">
              <a:solidFill>
                <a:srgbClr val="2C2C2C"/>
              </a:solidFill>
              <a:latin typeface="Inter"/>
            </a:endParaRPr>
          </a:p>
          <a:p>
            <a:r>
              <a:rPr lang="en-US" dirty="0">
                <a:solidFill>
                  <a:srgbClr val="2C2C2C"/>
                </a:solidFill>
                <a:latin typeface="Inter"/>
              </a:rPr>
              <a:t>The old SYSTEM panel will now appear</a:t>
            </a:r>
          </a:p>
          <a:p>
            <a:endParaRPr lang="en-US" dirty="0">
              <a:solidFill>
                <a:srgbClr val="2C2C2C"/>
              </a:solidFill>
              <a:latin typeface="Inter"/>
            </a:endParaRPr>
          </a:p>
          <a:p>
            <a:endParaRPr lang="en-US" b="1" i="0" dirty="0">
              <a:solidFill>
                <a:srgbClr val="2C2C2C"/>
              </a:solidFill>
              <a:effectLst/>
              <a:latin typeface="Inter"/>
            </a:endParaRPr>
          </a:p>
        </p:txBody>
      </p:sp>
    </p:spTree>
    <p:extLst>
      <p:ext uri="{BB962C8B-B14F-4D97-AF65-F5344CB8AC3E}">
        <p14:creationId xmlns:p14="http://schemas.microsoft.com/office/powerpoint/2010/main" val="184853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Finding the old SYSTEM panel</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pPr marL="514350" indent="-514350" algn="l">
              <a:buFont typeface="+mj-lt"/>
              <a:buAutoNum type="arabicPeriod" startAt="3"/>
            </a:pPr>
            <a:r>
              <a:rPr lang="en-US" i="0" dirty="0">
                <a:solidFill>
                  <a:srgbClr val="2C2C2C"/>
                </a:solidFill>
                <a:effectLst/>
                <a:latin typeface="Inter"/>
              </a:rPr>
              <a:t>Through the old Control Panel</a:t>
            </a:r>
          </a:p>
          <a:p>
            <a:r>
              <a:rPr lang="en-US" dirty="0">
                <a:solidFill>
                  <a:srgbClr val="2C2C2C"/>
                </a:solidFill>
                <a:latin typeface="Inter"/>
              </a:rPr>
              <a:t>Open </a:t>
            </a:r>
            <a:r>
              <a:rPr lang="en-US" b="1" dirty="0">
                <a:solidFill>
                  <a:srgbClr val="2C2C2C"/>
                </a:solidFill>
                <a:latin typeface="Inter"/>
              </a:rPr>
              <a:t>File Explorer</a:t>
            </a:r>
            <a:endParaRPr lang="en-US" dirty="0">
              <a:solidFill>
                <a:srgbClr val="2C2C2C"/>
              </a:solidFill>
              <a:latin typeface="Inter"/>
            </a:endParaRPr>
          </a:p>
          <a:p>
            <a:r>
              <a:rPr lang="en-US" dirty="0">
                <a:solidFill>
                  <a:srgbClr val="2C2C2C"/>
                </a:solidFill>
                <a:latin typeface="Inter"/>
              </a:rPr>
              <a:t>Click on </a:t>
            </a:r>
            <a:r>
              <a:rPr lang="en-US" b="1" dirty="0">
                <a:solidFill>
                  <a:srgbClr val="2C2C2C"/>
                </a:solidFill>
                <a:latin typeface="Inter"/>
              </a:rPr>
              <a:t>This PC</a:t>
            </a:r>
            <a:r>
              <a:rPr lang="en-US" dirty="0">
                <a:solidFill>
                  <a:srgbClr val="2C2C2C"/>
                </a:solidFill>
                <a:latin typeface="Inter"/>
              </a:rPr>
              <a:t> in the leftmost sidebar</a:t>
            </a:r>
          </a:p>
          <a:p>
            <a:r>
              <a:rPr lang="en-US" dirty="0">
                <a:solidFill>
                  <a:srgbClr val="2C2C2C"/>
                </a:solidFill>
                <a:latin typeface="Inter"/>
              </a:rPr>
              <a:t>Then right-click anywhere in the main window that isn’t overtop an icon</a:t>
            </a:r>
          </a:p>
          <a:p>
            <a:r>
              <a:rPr lang="en-US" dirty="0">
                <a:solidFill>
                  <a:srgbClr val="2C2C2C"/>
                </a:solidFill>
                <a:latin typeface="Inter"/>
              </a:rPr>
              <a:t>Left-click on </a:t>
            </a:r>
            <a:r>
              <a:rPr lang="en-US" b="1" dirty="0">
                <a:solidFill>
                  <a:srgbClr val="2C2C2C"/>
                </a:solidFill>
                <a:latin typeface="Inter"/>
              </a:rPr>
              <a:t>Properties</a:t>
            </a:r>
            <a:endParaRPr lang="en-US" dirty="0">
              <a:solidFill>
                <a:srgbClr val="2C2C2C"/>
              </a:solidFill>
              <a:latin typeface="Inter"/>
            </a:endParaRPr>
          </a:p>
          <a:p>
            <a:r>
              <a:rPr lang="en-US" dirty="0">
                <a:solidFill>
                  <a:srgbClr val="2C2C2C"/>
                </a:solidFill>
                <a:latin typeface="Inter"/>
              </a:rPr>
              <a:t>The old SYSTEM panel will now appear</a:t>
            </a:r>
          </a:p>
          <a:p>
            <a:endParaRPr lang="en-US" dirty="0">
              <a:solidFill>
                <a:srgbClr val="2C2C2C"/>
              </a:solidFill>
              <a:latin typeface="Inter"/>
            </a:endParaRPr>
          </a:p>
          <a:p>
            <a:endParaRPr lang="en-US" b="1" i="0" dirty="0">
              <a:solidFill>
                <a:srgbClr val="2C2C2C"/>
              </a:solidFill>
              <a:effectLst/>
              <a:latin typeface="Inter"/>
            </a:endParaRPr>
          </a:p>
        </p:txBody>
      </p:sp>
    </p:spTree>
    <p:extLst>
      <p:ext uri="{BB962C8B-B14F-4D97-AF65-F5344CB8AC3E}">
        <p14:creationId xmlns:p14="http://schemas.microsoft.com/office/powerpoint/2010/main" val="45154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Finding the old SYSTEM panel</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solidFill>
                  <a:srgbClr val="2C2C2C"/>
                </a:solidFill>
                <a:latin typeface="Inter"/>
              </a:rPr>
              <a:t>Of course, once Microsoft gets word of this, </a:t>
            </a:r>
            <a:br>
              <a:rPr lang="en-US" dirty="0">
                <a:solidFill>
                  <a:srgbClr val="2C2C2C"/>
                </a:solidFill>
                <a:latin typeface="Inter"/>
              </a:rPr>
            </a:br>
            <a:r>
              <a:rPr lang="en-US" dirty="0">
                <a:solidFill>
                  <a:srgbClr val="2C2C2C"/>
                </a:solidFill>
                <a:latin typeface="Inter"/>
              </a:rPr>
              <a:t>they </a:t>
            </a:r>
            <a:r>
              <a:rPr lang="en-US" i="1" u="sng" dirty="0">
                <a:solidFill>
                  <a:srgbClr val="2C2C2C"/>
                </a:solidFill>
                <a:latin typeface="Inter"/>
              </a:rPr>
              <a:t>might</a:t>
            </a:r>
            <a:r>
              <a:rPr lang="en-US" dirty="0">
                <a:solidFill>
                  <a:srgbClr val="2C2C2C"/>
                </a:solidFill>
                <a:latin typeface="Inter"/>
              </a:rPr>
              <a:t> close this down</a:t>
            </a:r>
          </a:p>
          <a:p>
            <a:r>
              <a:rPr lang="en-US" dirty="0">
                <a:solidFill>
                  <a:srgbClr val="2C2C2C"/>
                </a:solidFill>
                <a:latin typeface="Inter"/>
              </a:rPr>
              <a:t>Or at least point these all to the new </a:t>
            </a:r>
            <a:r>
              <a:rPr lang="en-US" b="1" dirty="0">
                <a:solidFill>
                  <a:srgbClr val="2C2C2C"/>
                </a:solidFill>
                <a:latin typeface="Inter"/>
              </a:rPr>
              <a:t>Settings / System</a:t>
            </a:r>
            <a:r>
              <a:rPr lang="en-US" dirty="0">
                <a:solidFill>
                  <a:srgbClr val="2C2C2C"/>
                </a:solidFill>
                <a:latin typeface="Inter"/>
              </a:rPr>
              <a:t> panel</a:t>
            </a:r>
          </a:p>
          <a:p>
            <a:endParaRPr lang="en-US" b="1" i="0" dirty="0">
              <a:solidFill>
                <a:srgbClr val="2C2C2C"/>
              </a:solidFill>
              <a:effectLst/>
              <a:latin typeface="Inter"/>
            </a:endParaRPr>
          </a:p>
        </p:txBody>
      </p:sp>
    </p:spTree>
    <p:extLst>
      <p:ext uri="{BB962C8B-B14F-4D97-AF65-F5344CB8AC3E}">
        <p14:creationId xmlns:p14="http://schemas.microsoft.com/office/powerpoint/2010/main" val="361525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Unhide File Extensions and Hidden Files</a:t>
            </a:r>
          </a:p>
          <a:p>
            <a:pPr marL="0" indent="0">
              <a:buNone/>
            </a:pPr>
            <a:endParaRPr lang="en-US" dirty="0"/>
          </a:p>
        </p:txBody>
      </p:sp>
      <p:pic>
        <p:nvPicPr>
          <p:cNvPr id="4" name="Picture 3">
            <a:extLst>
              <a:ext uri="{FF2B5EF4-FFF2-40B4-BE49-F238E27FC236}">
                <a16:creationId xmlns:a16="http://schemas.microsoft.com/office/drawing/2014/main" id="{532358C5-D26A-46EF-BB29-EFFA11DB1163}"/>
              </a:ext>
            </a:extLst>
          </p:cNvPr>
          <p:cNvPicPr>
            <a:picLocks noChangeAspect="1"/>
          </p:cNvPicPr>
          <p:nvPr/>
        </p:nvPicPr>
        <p:blipFill>
          <a:blip r:embed="rId3"/>
          <a:stretch>
            <a:fillRect/>
          </a:stretch>
        </p:blipFill>
        <p:spPr>
          <a:xfrm>
            <a:off x="1189669" y="2238551"/>
            <a:ext cx="3712531" cy="4619449"/>
          </a:xfrm>
          <a:prstGeom prst="rect">
            <a:avLst/>
          </a:prstGeom>
        </p:spPr>
      </p:pic>
    </p:spTree>
    <p:extLst>
      <p:ext uri="{BB962C8B-B14F-4D97-AF65-F5344CB8AC3E}">
        <p14:creationId xmlns:p14="http://schemas.microsoft.com/office/powerpoint/2010/main" val="32526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Enable Dark Mode</a:t>
            </a:r>
          </a:p>
        </p:txBody>
      </p:sp>
      <p:pic>
        <p:nvPicPr>
          <p:cNvPr id="5" name="Picture 4">
            <a:extLst>
              <a:ext uri="{FF2B5EF4-FFF2-40B4-BE49-F238E27FC236}">
                <a16:creationId xmlns:a16="http://schemas.microsoft.com/office/drawing/2014/main" id="{90CCA8E6-29EB-4CFA-85AE-7CDECE2CE1F3}"/>
              </a:ext>
            </a:extLst>
          </p:cNvPr>
          <p:cNvPicPr>
            <a:picLocks noChangeAspect="1"/>
          </p:cNvPicPr>
          <p:nvPr/>
        </p:nvPicPr>
        <p:blipFill>
          <a:blip r:embed="rId3"/>
          <a:stretch>
            <a:fillRect/>
          </a:stretch>
        </p:blipFill>
        <p:spPr>
          <a:xfrm>
            <a:off x="1188509" y="2260191"/>
            <a:ext cx="7921624" cy="4597809"/>
          </a:xfrm>
          <a:prstGeom prst="rect">
            <a:avLst/>
          </a:prstGeom>
        </p:spPr>
      </p:pic>
    </p:spTree>
    <p:extLst>
      <p:ext uri="{BB962C8B-B14F-4D97-AF65-F5344CB8AC3E}">
        <p14:creationId xmlns:p14="http://schemas.microsoft.com/office/powerpoint/2010/main" val="414525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Change the Title Bar Colors</a:t>
            </a:r>
          </a:p>
        </p:txBody>
      </p:sp>
      <p:pic>
        <p:nvPicPr>
          <p:cNvPr id="4" name="Picture 3">
            <a:extLst>
              <a:ext uri="{FF2B5EF4-FFF2-40B4-BE49-F238E27FC236}">
                <a16:creationId xmlns:a16="http://schemas.microsoft.com/office/drawing/2014/main" id="{AAD22735-9C18-4B30-A29E-AE9EEA7BCEC0}"/>
              </a:ext>
            </a:extLst>
          </p:cNvPr>
          <p:cNvPicPr>
            <a:picLocks noChangeAspect="1"/>
          </p:cNvPicPr>
          <p:nvPr/>
        </p:nvPicPr>
        <p:blipFill>
          <a:blip r:embed="rId3"/>
          <a:stretch>
            <a:fillRect/>
          </a:stretch>
        </p:blipFill>
        <p:spPr>
          <a:xfrm>
            <a:off x="1171575" y="2265105"/>
            <a:ext cx="7913158" cy="4592895"/>
          </a:xfrm>
          <a:prstGeom prst="rect">
            <a:avLst/>
          </a:prstGeom>
        </p:spPr>
      </p:pic>
    </p:spTree>
    <p:extLst>
      <p:ext uri="{BB962C8B-B14F-4D97-AF65-F5344CB8AC3E}">
        <p14:creationId xmlns:p14="http://schemas.microsoft.com/office/powerpoint/2010/main" val="3409722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Create Keyboard Shortcuts for Favorite Apps</a:t>
            </a:r>
          </a:p>
        </p:txBody>
      </p:sp>
      <p:pic>
        <p:nvPicPr>
          <p:cNvPr id="5" name="Picture 4">
            <a:extLst>
              <a:ext uri="{FF2B5EF4-FFF2-40B4-BE49-F238E27FC236}">
                <a16:creationId xmlns:a16="http://schemas.microsoft.com/office/drawing/2014/main" id="{92E83A3C-0C8E-4533-AFD5-5FCD08E8D606}"/>
              </a:ext>
            </a:extLst>
          </p:cNvPr>
          <p:cNvPicPr>
            <a:picLocks noChangeAspect="1"/>
          </p:cNvPicPr>
          <p:nvPr/>
        </p:nvPicPr>
        <p:blipFill>
          <a:blip r:embed="rId3"/>
          <a:stretch>
            <a:fillRect/>
          </a:stretch>
        </p:blipFill>
        <p:spPr>
          <a:xfrm>
            <a:off x="1171575" y="2260600"/>
            <a:ext cx="8182528" cy="4597400"/>
          </a:xfrm>
          <a:prstGeom prst="rect">
            <a:avLst/>
          </a:prstGeom>
        </p:spPr>
      </p:pic>
    </p:spTree>
    <p:extLst>
      <p:ext uri="{BB962C8B-B14F-4D97-AF65-F5344CB8AC3E}">
        <p14:creationId xmlns:p14="http://schemas.microsoft.com/office/powerpoint/2010/main" val="974662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CB4B-F678-48C1-A894-C8CFA10B45A7}"/>
              </a:ext>
            </a:extLst>
          </p:cNvPr>
          <p:cNvSpPr>
            <a:spLocks noGrp="1"/>
          </p:cNvSpPr>
          <p:nvPr>
            <p:ph type="title"/>
          </p:nvPr>
        </p:nvSpPr>
        <p:spPr/>
        <p:txBody>
          <a:bodyPr/>
          <a:lstStyle/>
          <a:p>
            <a:r>
              <a:rPr lang="en-US" dirty="0"/>
              <a:t>Windows 10 Settings to Change</a:t>
            </a:r>
          </a:p>
        </p:txBody>
      </p:sp>
      <p:sp>
        <p:nvSpPr>
          <p:cNvPr id="3" name="Content Placeholder 2">
            <a:extLst>
              <a:ext uri="{FF2B5EF4-FFF2-40B4-BE49-F238E27FC236}">
                <a16:creationId xmlns:a16="http://schemas.microsoft.com/office/drawing/2014/main" id="{F50030E0-17C0-437D-AC16-678B5CE0CA2B}"/>
              </a:ext>
            </a:extLst>
          </p:cNvPr>
          <p:cNvSpPr>
            <a:spLocks noGrp="1"/>
          </p:cNvSpPr>
          <p:nvPr>
            <p:ph idx="1"/>
          </p:nvPr>
        </p:nvSpPr>
        <p:spPr/>
        <p:txBody>
          <a:bodyPr/>
          <a:lstStyle/>
          <a:p>
            <a:r>
              <a:rPr lang="en-US" dirty="0"/>
              <a:t>Get Rid of the Useless Lock Screen</a:t>
            </a:r>
          </a:p>
        </p:txBody>
      </p:sp>
      <p:pic>
        <p:nvPicPr>
          <p:cNvPr id="4" name="Picture 3">
            <a:extLst>
              <a:ext uri="{FF2B5EF4-FFF2-40B4-BE49-F238E27FC236}">
                <a16:creationId xmlns:a16="http://schemas.microsoft.com/office/drawing/2014/main" id="{3611248C-949F-410B-BDAB-BD5D709C0399}"/>
              </a:ext>
            </a:extLst>
          </p:cNvPr>
          <p:cNvPicPr>
            <a:picLocks noChangeAspect="1"/>
          </p:cNvPicPr>
          <p:nvPr/>
        </p:nvPicPr>
        <p:blipFill>
          <a:blip r:embed="rId3"/>
          <a:stretch>
            <a:fillRect/>
          </a:stretch>
        </p:blipFill>
        <p:spPr>
          <a:xfrm>
            <a:off x="1137708" y="2268710"/>
            <a:ext cx="7345892" cy="4589289"/>
          </a:xfrm>
          <a:prstGeom prst="rect">
            <a:avLst/>
          </a:prstGeom>
        </p:spPr>
      </p:pic>
    </p:spTree>
    <p:extLst>
      <p:ext uri="{BB962C8B-B14F-4D97-AF65-F5344CB8AC3E}">
        <p14:creationId xmlns:p14="http://schemas.microsoft.com/office/powerpoint/2010/main" val="696060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6921</Words>
  <Application>Microsoft Office PowerPoint</Application>
  <PresentationFormat>Widescreen</PresentationFormat>
  <Paragraphs>285</Paragraphs>
  <Slides>44</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-apple-system</vt:lpstr>
      <vt:lpstr>Arial</vt:lpstr>
      <vt:lpstr>Calibri</vt:lpstr>
      <vt:lpstr>Calibri Light</vt:lpstr>
      <vt:lpstr>inherit</vt:lpstr>
      <vt:lpstr>Inter</vt:lpstr>
      <vt:lpstr>Open Sans</vt:lpstr>
      <vt:lpstr>Office Theme</vt:lpstr>
      <vt:lpstr>Several Interesting Windows 10 Tips</vt:lpstr>
      <vt:lpstr>Main Topics</vt:lpstr>
      <vt:lpstr>Main Topics</vt:lpstr>
      <vt:lpstr>Windows 10 Settings to Change</vt:lpstr>
      <vt:lpstr>Windows 10 Settings to Change</vt:lpstr>
      <vt:lpstr>Windows 10 Settings to Change</vt:lpstr>
      <vt:lpstr>Windows 10 Settings to Change</vt:lpstr>
      <vt:lpstr>Windows 10 Settings to Change</vt:lpstr>
      <vt:lpstr>Windows 10 Settings to Change</vt:lpstr>
      <vt:lpstr>Windows 10 Settings to Change</vt:lpstr>
      <vt:lpstr>Windows 10 Settings to Change</vt:lpstr>
      <vt:lpstr>Windows 10 Settings to Change</vt:lpstr>
      <vt:lpstr>Windows 10 Settings to Change</vt:lpstr>
      <vt:lpstr>Windows 10 Settings to Change</vt:lpstr>
      <vt:lpstr>Windows 10 Settings to Change</vt:lpstr>
      <vt:lpstr>Windows 10 Settings to Change</vt:lpstr>
      <vt:lpstr>Windows 10 Settings to Change</vt:lpstr>
      <vt:lpstr>Main Topics</vt:lpstr>
      <vt:lpstr>12 Simple Tweaks to Speed Up Windows 10</vt:lpstr>
      <vt:lpstr>12 Simple Tweaks to Speed Up Windows 10</vt:lpstr>
      <vt:lpstr>12 Simple Tweaks to Speed Up Windows 10</vt:lpstr>
      <vt:lpstr>12 Simple Tweaks to Speed Up Windows 10</vt:lpstr>
      <vt:lpstr>12 Simple Tweaks to Speed Up Windows 10</vt:lpstr>
      <vt:lpstr>12 Simple Tweaks to Speed Up Windows 10</vt:lpstr>
      <vt:lpstr>12 Simple Tweaks to Speed Up Windows 10</vt:lpstr>
      <vt:lpstr>12 Simple Tweaks to Speed Up Windows 10</vt:lpstr>
      <vt:lpstr>12 Simple Tweaks to Speed Up Windows 10</vt:lpstr>
      <vt:lpstr>12 Simple Tweaks to Speed Up Windows 10</vt:lpstr>
      <vt:lpstr>12 Simple Tweaks to Speed Up Windows 10</vt:lpstr>
      <vt:lpstr>12 Simple Tweaks to Speed Up Windows 10</vt:lpstr>
      <vt:lpstr>Main Topics</vt:lpstr>
      <vt:lpstr>Windows 10 Free Fix Tools</vt:lpstr>
      <vt:lpstr>Windows 10 Free Fix Tools</vt:lpstr>
      <vt:lpstr>Windows 10 Free Fix Tools</vt:lpstr>
      <vt:lpstr>Windows 10 Free Fix Tools</vt:lpstr>
      <vt:lpstr>Windows 10 Free Fix Tools</vt:lpstr>
      <vt:lpstr>Windows 10 Free Fix Tools</vt:lpstr>
      <vt:lpstr>Windows 10 Free Fix Tools</vt:lpstr>
      <vt:lpstr>Main Topics</vt:lpstr>
      <vt:lpstr>Finding the old SYSTEM panel</vt:lpstr>
      <vt:lpstr>Finding the old SYSTEM panel</vt:lpstr>
      <vt:lpstr>Finding the old SYSTEM panel</vt:lpstr>
      <vt:lpstr>Finding the old SYSTEM panel</vt:lpstr>
      <vt:lpstr>Finding the old SYSTEM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10 Tips</dc:title>
  <dc:creator>Dennis Smith</dc:creator>
  <cp:lastModifiedBy>Dennis Smith</cp:lastModifiedBy>
  <cp:revision>14</cp:revision>
  <dcterms:created xsi:type="dcterms:W3CDTF">2020-12-28T17:20:45Z</dcterms:created>
  <dcterms:modified xsi:type="dcterms:W3CDTF">2021-01-21T11:22:04Z</dcterms:modified>
</cp:coreProperties>
</file>